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4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5.xml" ContentType="application/vnd.openxmlformats-officedocument.themeOverride+xml"/>
  <Override PartName="/ppt/notesSlides/notesSlide4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8.xml" ContentType="application/vnd.openxmlformats-officedocument.themeOverride+xml"/>
  <Override PartName="/ppt/notesSlides/notesSlide7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9.xml" ContentType="application/vnd.openxmlformats-officedocument.themeOverr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theme/themeOverride10.xml" ContentType="application/vnd.openxmlformats-officedocument.themeOverrid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80" r:id="rId3"/>
    <p:sldId id="281" r:id="rId4"/>
    <p:sldId id="298" r:id="rId5"/>
    <p:sldId id="296" r:id="rId6"/>
    <p:sldId id="277" r:id="rId7"/>
    <p:sldId id="295" r:id="rId8"/>
    <p:sldId id="283" r:id="rId9"/>
    <p:sldId id="297" r:id="rId10"/>
    <p:sldId id="285" r:id="rId11"/>
    <p:sldId id="299" r:id="rId12"/>
    <p:sldId id="287" r:id="rId13"/>
    <p:sldId id="300" r:id="rId14"/>
    <p:sldId id="289" r:id="rId15"/>
    <p:sldId id="301" r:id="rId16"/>
    <p:sldId id="291" r:id="rId17"/>
    <p:sldId id="302" r:id="rId18"/>
  </p:sldIdLst>
  <p:sldSz cx="12192000" cy="6858000"/>
  <p:notesSz cx="7010400" cy="92964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F. DE PARTES" initials="ODP" lastIdx="1" clrIdx="0">
    <p:extLst>
      <p:ext uri="{19B8F6BF-5375-455C-9EA6-DF929625EA0E}">
        <p15:presenceInfo xmlns:p15="http://schemas.microsoft.com/office/powerpoint/2012/main" userId="OF. DE PARTE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407"/>
    <p:restoredTop sz="95885"/>
  </p:normalViewPr>
  <p:slideViewPr>
    <p:cSldViewPr snapToGrid="0" snapToObjects="1">
      <p:cViewPr varScale="1">
        <p:scale>
          <a:sx n="78" d="100"/>
          <a:sy n="78" d="100"/>
        </p:scale>
        <p:origin x="115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ownloads\Gr&#225;ficas%20OF.%20MAYOR%201Tr25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0" i="0" u="none" strike="noStrike" kern="1200" spc="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OFICIALÍA MAYOR</a:t>
            </a:r>
          </a:p>
          <a:p>
            <a:pPr>
              <a:defRPr/>
            </a:pPr>
            <a:r>
              <a:rPr lang="es-MX" sz="1200"/>
              <a:t>PROPÓSITO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lt1"/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0.17431186486304598"/>
          <c:y val="0.13308089395802269"/>
          <c:w val="0.82231089320978823"/>
          <c:h val="0.73837403249283495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'Propósito  1T25'!$B$4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8490028490028491E-3"/>
                  <c:y val="5.537098560354374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8CC-4753-8E1C-3CC620949FB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 1T25'!$C$3</c:f>
              <c:strCache>
                <c:ptCount val="1"/>
                <c:pt idx="0">
                  <c:v>Porcentaje de Solicitudes Administrativas Atendidas</c:v>
                </c:pt>
              </c:strCache>
            </c:strRef>
          </c:cat>
          <c:val>
            <c:numRef>
              <c:f>'Propósito  1T25'!$C$4</c:f>
              <c:numCache>
                <c:formatCode>#,##0</c:formatCode>
                <c:ptCount val="1"/>
                <c:pt idx="0">
                  <c:v>1088572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8CC-4753-8E1C-3CC620949FB4}"/>
            </c:ext>
          </c:extLst>
        </c:ser>
        <c:ser>
          <c:idx val="0"/>
          <c:order val="1"/>
          <c:tx>
            <c:strRef>
              <c:f>'Propósito  1T25'!$B$5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8490028490027446E-3"/>
                  <c:y val="1.107419712070874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8CC-4753-8E1C-3CC620949FB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 1T25'!$C$3</c:f>
              <c:strCache>
                <c:ptCount val="1"/>
                <c:pt idx="0">
                  <c:v>Porcentaje de Solicitudes Administrativas Atendidas</c:v>
                </c:pt>
              </c:strCache>
            </c:strRef>
          </c:cat>
          <c:val>
            <c:numRef>
              <c:f>'Propósito  1T25'!$C$5</c:f>
              <c:numCache>
                <c:formatCode>#,##0</c:formatCode>
                <c:ptCount val="1"/>
                <c:pt idx="0">
                  <c:v>1063505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8CC-4753-8E1C-3CC620949FB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25094416"/>
        <c:axId val="62509393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5.8451331404087307E-2"/>
                  <c:y val="-8.0394420174222436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97.69%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738228234291224"/>
                      <c:h val="4.609937408756061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4-D8CC-4753-8E1C-3CC620949FB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rgbClr val="FFFF00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19050" cap="flat" cmpd="sng" algn="ctr">
                      <a:solidFill>
                        <a:srgbClr val="FFFF00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'Propósito  1T25'!$C$6</c:f>
              <c:numCache>
                <c:formatCode>0.00%</c:formatCode>
                <c:ptCount val="1"/>
                <c:pt idx="0">
                  <c:v>0.97697258426635991</c:v>
                </c:pt>
              </c:numCache>
            </c:numRef>
          </c:cat>
          <c:val>
            <c:numRef>
              <c:f>'Propósito  1T25'!$C$6</c:f>
              <c:numCache>
                <c:formatCode>0.00%</c:formatCode>
                <c:ptCount val="1"/>
                <c:pt idx="0">
                  <c:v>0.97697258426635991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D8CC-4753-8E1C-3CC620949FB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805771696"/>
        <c:axId val="805771216"/>
      </c:lineChart>
      <c:catAx>
        <c:axId val="625094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625093936"/>
        <c:crosses val="autoZero"/>
        <c:auto val="1"/>
        <c:lblAlgn val="ctr"/>
        <c:lblOffset val="100"/>
        <c:noMultiLvlLbl val="0"/>
      </c:catAx>
      <c:valAx>
        <c:axId val="625093936"/>
        <c:scaling>
          <c:orientation val="minMax"/>
          <c:max val="1400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625094416"/>
        <c:crosses val="autoZero"/>
        <c:crossBetween val="between"/>
        <c:majorUnit val="200000"/>
      </c:valAx>
      <c:valAx>
        <c:axId val="805771216"/>
        <c:scaling>
          <c:orientation val="minMax"/>
          <c:max val="1.2"/>
          <c:min val="0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05771696"/>
        <c:crosses val="max"/>
        <c:crossBetween val="between"/>
      </c:valAx>
      <c:catAx>
        <c:axId val="805771696"/>
        <c:scaling>
          <c:orientation val="minMax"/>
        </c:scaling>
        <c:delete val="1"/>
        <c:axPos val="b"/>
        <c:numFmt formatCode="0.00%" sourceLinked="1"/>
        <c:majorTickMark val="out"/>
        <c:minorTickMark val="none"/>
        <c:tickLblPos val="nextTo"/>
        <c:crossAx val="80577121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9.9386679229198929E-2"/>
          <c:y val="0.96657146532870186"/>
          <c:w val="0.80692457844434851"/>
          <c:h val="3.34285346712980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lt1"/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rotWithShape="1">
      <a:gsLst>
        <a:gs pos="0">
          <a:schemeClr val="accent3">
            <a:satMod val="103000"/>
            <a:lumMod val="102000"/>
            <a:tint val="94000"/>
          </a:schemeClr>
        </a:gs>
        <a:gs pos="50000">
          <a:schemeClr val="accent3">
            <a:satMod val="110000"/>
            <a:lumMod val="100000"/>
            <a:shade val="100000"/>
          </a:schemeClr>
        </a:gs>
        <a:gs pos="100000">
          <a:schemeClr val="accent3">
            <a:lumMod val="99000"/>
            <a:satMod val="120000"/>
            <a:shade val="78000"/>
          </a:schemeClr>
        </a:gs>
      </a:gsLst>
      <a:lin ang="5400000" scaled="0"/>
    </a:gradFill>
    <a:ln w="6350" cap="flat" cmpd="sng" algn="ctr">
      <a:solidFill>
        <a:schemeClr val="accent3"/>
      </a:solidFill>
      <a:prstDash val="solid"/>
      <a:miter lim="800000"/>
    </a:ln>
    <a:effectLst>
      <a:glow rad="63500">
        <a:schemeClr val="accent2">
          <a:satMod val="175000"/>
          <a:alpha val="40000"/>
        </a:schemeClr>
      </a:glow>
    </a:effectLst>
  </c:spPr>
  <c:txPr>
    <a:bodyPr/>
    <a:lstStyle/>
    <a:p>
      <a:pPr>
        <a:defRPr sz="1200">
          <a:solidFill>
            <a:schemeClr val="lt1"/>
          </a:solidFill>
          <a:latin typeface="+mn-lt"/>
          <a:ea typeface="+mn-ea"/>
          <a:cs typeface="+mn-cs"/>
        </a:defRPr>
      </a:pPr>
      <a:endParaRPr lang="es-MX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0" i="0" baseline="0">
                <a:effectLst/>
              </a:rPr>
              <a:t>ICCAL</a:t>
            </a:r>
          </a:p>
          <a:p>
            <a:pPr>
              <a:defRPr/>
            </a:pPr>
            <a:r>
              <a:rPr lang="es-MX" sz="1200" b="1" i="1" baseline="0">
                <a:effectLst/>
              </a:rPr>
              <a:t>ACTIVIDADES</a:t>
            </a:r>
            <a:endParaRPr lang="es-MX" sz="1200" i="1">
              <a:effectLst/>
            </a:endParaRPr>
          </a:p>
        </c:rich>
      </c:tx>
      <c:layout>
        <c:manualLayout>
          <c:xMode val="edge"/>
          <c:yMode val="edge"/>
          <c:x val="0.41354981152892578"/>
          <c:y val="1.99275566591310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4 1T25'!$B$4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4 1T25'!$C$3:$E$3</c:f>
              <c:strCache>
                <c:ptCount val="3"/>
                <c:pt idx="0">
                  <c:v> Cursos de Capacitación Integral Institucional impartidos</c:v>
                </c:pt>
                <c:pt idx="1">
                  <c:v> convenios de colaboración para la capacitación celebrados</c:v>
                </c:pt>
                <c:pt idx="2">
                  <c:v>Servidores(as) públicos(as) evaluados(as)</c:v>
                </c:pt>
              </c:strCache>
            </c:strRef>
          </c:cat>
          <c:val>
            <c:numRef>
              <c:f>'Actividades 4 1T25'!$C$4:$E$4</c:f>
              <c:numCache>
                <c:formatCode>#,##0</c:formatCode>
                <c:ptCount val="3"/>
                <c:pt idx="0">
                  <c:v>37</c:v>
                </c:pt>
                <c:pt idx="1">
                  <c:v>3</c:v>
                </c:pt>
                <c:pt idx="2">
                  <c:v>250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F17-4BE9-905A-79B8D0B182EB}"/>
            </c:ext>
          </c:extLst>
        </c:ser>
        <c:ser>
          <c:idx val="1"/>
          <c:order val="1"/>
          <c:tx>
            <c:strRef>
              <c:f>'Actividades 4 1T25'!$B$5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4 1T25'!$C$3:$E$3</c:f>
              <c:strCache>
                <c:ptCount val="3"/>
                <c:pt idx="0">
                  <c:v> Cursos de Capacitación Integral Institucional impartidos</c:v>
                </c:pt>
                <c:pt idx="1">
                  <c:v> convenios de colaboración para la capacitación celebrados</c:v>
                </c:pt>
                <c:pt idx="2">
                  <c:v>Servidores(as) públicos(as) evaluados(as)</c:v>
                </c:pt>
              </c:strCache>
            </c:strRef>
          </c:cat>
          <c:val>
            <c:numRef>
              <c:f>'Actividades 4 1T25'!$C$5:$E$5</c:f>
              <c:numCache>
                <c:formatCode>#,##0</c:formatCode>
                <c:ptCount val="3"/>
                <c:pt idx="0">
                  <c:v>31</c:v>
                </c:pt>
                <c:pt idx="1">
                  <c:v>1</c:v>
                </c:pt>
                <c:pt idx="2">
                  <c:v>347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F17-4BE9-905A-79B8D0B182E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3695892842706764"/>
                  <c:y val="1.94440066679550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F17-4BE9-905A-79B8D0B182EB}"/>
                </c:ext>
              </c:extLst>
            </c:dLbl>
            <c:dLbl>
              <c:idx val="1"/>
              <c:layout>
                <c:manualLayout>
                  <c:x val="-0.13844654931851763"/>
                  <c:y val="-1.58113504706876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F17-4BE9-905A-79B8D0B182EB}"/>
                </c:ext>
              </c:extLst>
            </c:dLbl>
            <c:dLbl>
              <c:idx val="2"/>
              <c:layout>
                <c:manualLayout>
                  <c:x val="-0.15977023241903535"/>
                  <c:y val="5.484254075626274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F17-4BE9-905A-79B8D0B182E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4 1T25'!$C$3:$E$3</c:f>
              <c:strCache>
                <c:ptCount val="3"/>
                <c:pt idx="0">
                  <c:v> Cursos de Capacitación Integral Institucional impartidos</c:v>
                </c:pt>
                <c:pt idx="1">
                  <c:v> convenios de colaboración para la capacitación celebrados</c:v>
                </c:pt>
                <c:pt idx="2">
                  <c:v>Servidores(as) públicos(as) evaluados(as)</c:v>
                </c:pt>
              </c:strCache>
            </c:strRef>
          </c:cat>
          <c:val>
            <c:numRef>
              <c:f>'Actividades 4 1T25'!$C$6:$E$6</c:f>
              <c:numCache>
                <c:formatCode>0.00%</c:formatCode>
                <c:ptCount val="3"/>
                <c:pt idx="0">
                  <c:v>0.83783783783783783</c:v>
                </c:pt>
                <c:pt idx="1">
                  <c:v>0.33333333333333331</c:v>
                </c:pt>
                <c:pt idx="2">
                  <c:v>1.3879999999999999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1F17-4BE9-905A-79B8D0B182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  <c:max val="1.5"/>
          <c:min val="0.2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%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0">
                <a:effectLst/>
              </a:rPr>
              <a:t>DTIC</a:t>
            </a:r>
          </a:p>
          <a:p>
            <a:pPr>
              <a:defRPr/>
            </a:pPr>
            <a:r>
              <a:rPr lang="es-MX" sz="1200" b="1" i="1">
                <a:effectLst/>
              </a:rPr>
              <a:t>COMPONENTE</a:t>
            </a:r>
          </a:p>
          <a:p>
            <a:pPr>
              <a:defRPr/>
            </a:pPr>
            <a:endParaRPr lang="es-MX" sz="1200" b="1" i="1">
              <a:effectLst/>
            </a:endParaRPr>
          </a:p>
        </c:rich>
      </c:tx>
      <c:layout>
        <c:manualLayout>
          <c:xMode val="edge"/>
          <c:yMode val="edge"/>
          <c:x val="0.38863975363674402"/>
          <c:y val="4.2049249086807015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5 1T25'!$B$4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5 1T25'!$C$3</c:f>
              <c:strCache>
                <c:ptCount val="1"/>
                <c:pt idx="0">
                  <c:v>Porcentaje de servicios de sistemas de información brindados</c:v>
                </c:pt>
              </c:strCache>
            </c:strRef>
          </c:cat>
          <c:val>
            <c:numRef>
              <c:f>'Componente 5 1T25'!$C$4</c:f>
              <c:numCache>
                <c:formatCode>#,##0</c:formatCode>
                <c:ptCount val="1"/>
                <c:pt idx="0">
                  <c:v>1150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560-4566-9172-2B6917AFF515}"/>
            </c:ext>
          </c:extLst>
        </c:ser>
        <c:ser>
          <c:idx val="1"/>
          <c:order val="1"/>
          <c:tx>
            <c:strRef>
              <c:f>'Componente 5 1T25'!$B$5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5 1T25'!$C$3</c:f>
              <c:strCache>
                <c:ptCount val="1"/>
                <c:pt idx="0">
                  <c:v>Porcentaje de servicios de sistemas de información brindados</c:v>
                </c:pt>
              </c:strCache>
            </c:strRef>
          </c:cat>
          <c:val>
            <c:numRef>
              <c:f>'Componente 5 1T25'!$C$5</c:f>
              <c:numCache>
                <c:formatCode>#,##0</c:formatCode>
                <c:ptCount val="1"/>
                <c:pt idx="0">
                  <c:v>1263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560-4566-9172-2B6917AFF51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1451581217650063"/>
                  <c:y val="-7.6876424617388472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109.82%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9560-4566-9172-2B6917AFF51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15875" cap="flat" cmpd="sng" algn="ctr">
                      <a:solidFill>
                        <a:schemeClr val="accent4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5 1T25'!$C$3</c:f>
              <c:strCache>
                <c:ptCount val="1"/>
                <c:pt idx="0">
                  <c:v>Porcentaje de servicios de sistemas de información brindados</c:v>
                </c:pt>
              </c:strCache>
            </c:strRef>
          </c:cat>
          <c:val>
            <c:numRef>
              <c:f>'Componente 5 1T25'!$C$6</c:f>
              <c:numCache>
                <c:formatCode>0.00%</c:formatCode>
                <c:ptCount val="1"/>
                <c:pt idx="0">
                  <c:v>1.0982608695652174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9560-4566-9172-2B6917AFF5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1400"/>
          <c:min val="5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100"/>
        <c:minorUnit val="100"/>
      </c:valAx>
      <c:valAx>
        <c:axId val="-882921200"/>
        <c:scaling>
          <c:orientation val="minMax"/>
          <c:max val="1.2"/>
          <c:min val="0.5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  <c:majorUnit val="0.1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solidFill>
            <a:schemeClr val="bg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0" i="0" baseline="0">
                <a:effectLst/>
              </a:rPr>
              <a:t>DTIC</a:t>
            </a:r>
          </a:p>
          <a:p>
            <a:pPr>
              <a:defRPr/>
            </a:pPr>
            <a:r>
              <a:rPr lang="es-MX" sz="1200" b="1" i="1" baseline="0">
                <a:effectLst/>
              </a:rPr>
              <a:t>ACTIVIDADES</a:t>
            </a:r>
            <a:endParaRPr lang="es-MX" sz="1200" i="1">
              <a:effectLst/>
            </a:endParaRPr>
          </a:p>
        </c:rich>
      </c:tx>
      <c:layout>
        <c:manualLayout>
          <c:xMode val="edge"/>
          <c:yMode val="edge"/>
          <c:x val="0.42152930694836038"/>
          <c:y val="1.624385859222792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5 1T25 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5 1T25 '!$C$3:$E$3</c:f>
              <c:strCache>
                <c:ptCount val="3"/>
                <c:pt idx="0">
                  <c:v>Sistemas Informáticos.</c:v>
                </c:pt>
                <c:pt idx="1">
                  <c:v>Servicios de Telecomunicaciones Atendidas.</c:v>
                </c:pt>
                <c:pt idx="2">
                  <c:v>Servicios Técnicos Atendidos.</c:v>
                </c:pt>
              </c:strCache>
            </c:strRef>
          </c:cat>
          <c:val>
            <c:numRef>
              <c:f>'Actividades 5 1T25 '!$C$4:$E$4</c:f>
              <c:numCache>
                <c:formatCode>#,##0</c:formatCode>
                <c:ptCount val="3"/>
                <c:pt idx="0">
                  <c:v>200</c:v>
                </c:pt>
                <c:pt idx="1">
                  <c:v>150</c:v>
                </c:pt>
                <c:pt idx="2">
                  <c:v>800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69D-4F96-B05F-E36F74600130}"/>
            </c:ext>
          </c:extLst>
        </c:ser>
        <c:ser>
          <c:idx val="1"/>
          <c:order val="1"/>
          <c:tx>
            <c:strRef>
              <c:f>'Actividades 5 1T25 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-1.0083216454174808E-16"/>
                  <c:y val="7.27874408996069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69D-4F96-B05F-E36F7460013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5 1T25 '!$C$3:$E$3</c:f>
              <c:strCache>
                <c:ptCount val="3"/>
                <c:pt idx="0">
                  <c:v>Sistemas Informáticos.</c:v>
                </c:pt>
                <c:pt idx="1">
                  <c:v>Servicios de Telecomunicaciones Atendidas.</c:v>
                </c:pt>
                <c:pt idx="2">
                  <c:v>Servicios Técnicos Atendidos.</c:v>
                </c:pt>
              </c:strCache>
            </c:strRef>
          </c:cat>
          <c:val>
            <c:numRef>
              <c:f>'Actividades 5 1T25 '!$C$5:$E$5</c:f>
              <c:numCache>
                <c:formatCode>#,##0</c:formatCode>
                <c:ptCount val="3"/>
                <c:pt idx="0">
                  <c:v>261</c:v>
                </c:pt>
                <c:pt idx="1">
                  <c:v>147</c:v>
                </c:pt>
                <c:pt idx="2">
                  <c:v>855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69D-4F96-B05F-E36F7460013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1027055306490118"/>
                  <c:y val="-4.2200850827347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69D-4F96-B05F-E36F74600130}"/>
                </c:ext>
              </c:extLst>
            </c:dLbl>
            <c:dLbl>
              <c:idx val="1"/>
              <c:layout>
                <c:manualLayout>
                  <c:x val="-3.5929343439284001E-2"/>
                  <c:y val="-4.27012778061096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69D-4F96-B05F-E36F74600130}"/>
                </c:ext>
              </c:extLst>
            </c:dLbl>
            <c:dLbl>
              <c:idx val="2"/>
              <c:layout>
                <c:manualLayout>
                  <c:x val="-3.1021097540837837E-2"/>
                  <c:y val="-4.7621217399423946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106.87%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869D-4F96-B05F-E36F7460013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5 1T25 '!$C$3:$E$3</c:f>
              <c:strCache>
                <c:ptCount val="3"/>
                <c:pt idx="0">
                  <c:v>Sistemas Informáticos.</c:v>
                </c:pt>
                <c:pt idx="1">
                  <c:v>Servicios de Telecomunicaciones Atendidas.</c:v>
                </c:pt>
                <c:pt idx="2">
                  <c:v>Servicios Técnicos Atendidos.</c:v>
                </c:pt>
              </c:strCache>
            </c:strRef>
          </c:cat>
          <c:val>
            <c:numRef>
              <c:f>'Actividades 5 1T25 '!$C$6:$E$6</c:f>
              <c:numCache>
                <c:formatCode>0.00%</c:formatCode>
                <c:ptCount val="3"/>
                <c:pt idx="0">
                  <c:v>1.3049999999999999</c:v>
                </c:pt>
                <c:pt idx="1">
                  <c:v>0.98</c:v>
                </c:pt>
                <c:pt idx="2">
                  <c:v>1.0687500000000001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869D-4F96-B05F-E36F746001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3439792"/>
        <c:axId val="413439312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413439312"/>
        <c:scaling>
          <c:orientation val="minMax"/>
          <c:max val="1.4"/>
          <c:min val="0.5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13439792"/>
        <c:crosses val="max"/>
        <c:crossBetween val="between"/>
      </c:valAx>
      <c:catAx>
        <c:axId val="41343979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1343931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 sz="1200" b="1" i="0" baseline="0">
              <a:effectLst/>
            </a:endParaRPr>
          </a:p>
          <a:p>
            <a:pPr>
              <a:defRPr/>
            </a:pPr>
            <a:r>
              <a:rPr lang="es-MX" sz="1200" b="0" i="0" baseline="0">
                <a:effectLst/>
              </a:rPr>
              <a:t>DIRECCIÓN DE SERVICIOS GENERALES</a:t>
            </a:r>
          </a:p>
          <a:p>
            <a:pPr>
              <a:defRPr/>
            </a:pPr>
            <a:r>
              <a:rPr lang="es-MX" sz="1200" b="1" i="1" baseline="0">
                <a:effectLst/>
              </a:rPr>
              <a:t>COMPONENTE</a:t>
            </a:r>
            <a:endParaRPr lang="es-MX" sz="1200" i="1">
              <a:effectLst/>
            </a:endParaRPr>
          </a:p>
        </c:rich>
      </c:tx>
      <c:layout>
        <c:manualLayout>
          <c:xMode val="edge"/>
          <c:yMode val="edge"/>
          <c:x val="0.24337828909045869"/>
          <c:y val="6.1040272674928902E-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6 1T25'!$B$4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4.8961913497256268E-17"/>
                  <c:y val="1.08118753552524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0A0-479D-AFD2-159A8CCF55F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6 1T25'!$C$3</c:f>
              <c:strCache>
                <c:ptCount val="1"/>
                <c:pt idx="0">
                  <c:v>Porcentaje de Servicios de Mantenimiento y Logística Realizados</c:v>
                </c:pt>
              </c:strCache>
            </c:strRef>
          </c:cat>
          <c:val>
            <c:numRef>
              <c:f>'Componente 6 1T25'!$C$4</c:f>
              <c:numCache>
                <c:formatCode>#,##0</c:formatCode>
                <c:ptCount val="1"/>
                <c:pt idx="0">
                  <c:v>551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0A0-479D-AFD2-159A8CCF55F4}"/>
            </c:ext>
          </c:extLst>
        </c:ser>
        <c:ser>
          <c:idx val="1"/>
          <c:order val="1"/>
          <c:tx>
            <c:strRef>
              <c:f>'Componente 6 1T25'!$B$5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7389529501768749E-2"/>
                  <c:y val="7.207916903501600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0A0-479D-AFD2-159A8CCF55F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6 1T25'!$C$3</c:f>
              <c:strCache>
                <c:ptCount val="1"/>
                <c:pt idx="0">
                  <c:v>Porcentaje de Servicios de Mantenimiento y Logística Realizados</c:v>
                </c:pt>
              </c:strCache>
            </c:strRef>
          </c:cat>
          <c:val>
            <c:numRef>
              <c:f>'Componente 6 1T25'!$C$5</c:f>
              <c:numCache>
                <c:formatCode>#,##0</c:formatCode>
                <c:ptCount val="1"/>
                <c:pt idx="0">
                  <c:v>860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0A0-479D-AFD2-159A8CCF55F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6854497531407836"/>
                  <c:y val="-3.5107095740149488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156.07%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F0A0-479D-AFD2-159A8CCF55F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15875" cap="flat" cmpd="sng" algn="ctr">
                      <a:solidFill>
                        <a:schemeClr val="accent4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6 1T25'!$C$3</c:f>
              <c:strCache>
                <c:ptCount val="1"/>
                <c:pt idx="0">
                  <c:v>Porcentaje de Servicios de Mantenimiento y Logística Realizados</c:v>
                </c:pt>
              </c:strCache>
            </c:strRef>
          </c:cat>
          <c:val>
            <c:numRef>
              <c:f>'Componente 6 1T25'!$C$6</c:f>
              <c:numCache>
                <c:formatCode>0.00%</c:formatCode>
                <c:ptCount val="1"/>
                <c:pt idx="0">
                  <c:v>1.5607985480943738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F0A0-479D-AFD2-159A8CCF55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1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100"/>
        <c:minorUnit val="100"/>
      </c:valAx>
      <c:valAx>
        <c:axId val="-882921200"/>
        <c:scaling>
          <c:orientation val="minMax"/>
          <c:max val="1.8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  <c:majorUnit val="0.2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0" i="0" baseline="0">
                <a:effectLst/>
              </a:rPr>
              <a:t>DIRECCIÓN DE SERVICIOS GENERALES</a:t>
            </a:r>
          </a:p>
          <a:p>
            <a:pPr>
              <a:defRPr/>
            </a:pPr>
            <a:r>
              <a:rPr lang="es-MX" sz="1200" b="1" i="1" baseline="0">
                <a:effectLst/>
              </a:rPr>
              <a:t>ACTIVIDADES</a:t>
            </a:r>
            <a:endParaRPr lang="es-MX" sz="1200" b="1" i="1">
              <a:effectLst/>
            </a:endParaRPr>
          </a:p>
        </c:rich>
      </c:tx>
      <c:layout>
        <c:manualLayout>
          <c:xMode val="edge"/>
          <c:yMode val="edge"/>
          <c:x val="0.29062709931546626"/>
          <c:y val="9.804952873538345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0.12353526781075334"/>
          <c:y val="0.26406807164285323"/>
          <c:w val="0.73988893489011986"/>
          <c:h val="0.544822334426918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'Actividades 6 1T25'!$B$4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-1.374999945866154E-2"/>
                  <c:y val="7.27874408996069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0C3-4F7A-A037-F40742E9A8C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6 1T25'!$C$3:$E$3</c:f>
              <c:strCache>
                <c:ptCount val="3"/>
                <c:pt idx="0">
                  <c:v>Servicios de Mantenimiento Municipal Realizados. </c:v>
                </c:pt>
                <c:pt idx="1">
                  <c:v>Servicios de Logística de los Eventos Oficiales Especiales </c:v>
                </c:pt>
                <c:pt idx="2">
                  <c:v>Solicitudes de Logística de Eventos Atendidas           </c:v>
                </c:pt>
              </c:strCache>
            </c:strRef>
          </c:cat>
          <c:val>
            <c:numRef>
              <c:f>'Actividades 6 1T25'!$C$4:$E$4</c:f>
              <c:numCache>
                <c:formatCode>#,##0</c:formatCode>
                <c:ptCount val="3"/>
                <c:pt idx="0">
                  <c:v>300</c:v>
                </c:pt>
                <c:pt idx="1">
                  <c:v>1</c:v>
                </c:pt>
                <c:pt idx="2">
                  <c:v>250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0C3-4F7A-A037-F40742E9A8C6}"/>
            </c:ext>
          </c:extLst>
        </c:ser>
        <c:ser>
          <c:idx val="1"/>
          <c:order val="1"/>
          <c:tx>
            <c:strRef>
              <c:f>'Actividades 6 1T25'!$B$5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-1.0083216454174808E-16"/>
                  <c:y val="7.27874408996069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0C3-4F7A-A037-F40742E9A8C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6 1T25'!$C$3:$E$3</c:f>
              <c:strCache>
                <c:ptCount val="3"/>
                <c:pt idx="0">
                  <c:v>Servicios de Mantenimiento Municipal Realizados. </c:v>
                </c:pt>
                <c:pt idx="1">
                  <c:v>Servicios de Logística de los Eventos Oficiales Especiales </c:v>
                </c:pt>
                <c:pt idx="2">
                  <c:v>Solicitudes de Logística de Eventos Atendidas           </c:v>
                </c:pt>
              </c:strCache>
            </c:strRef>
          </c:cat>
          <c:val>
            <c:numRef>
              <c:f>'Actividades 6 1T25'!$C$5:$E$5</c:f>
              <c:numCache>
                <c:formatCode>#,##0</c:formatCode>
                <c:ptCount val="3"/>
                <c:pt idx="0">
                  <c:v>472</c:v>
                </c:pt>
                <c:pt idx="1">
                  <c:v>1</c:v>
                </c:pt>
                <c:pt idx="2">
                  <c:v>387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0C3-4F7A-A037-F40742E9A8C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1883432688093101"/>
                  <c:y val="-3.52880171512870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0C3-4F7A-A037-F40742E9A8C6}"/>
                </c:ext>
              </c:extLst>
            </c:dLbl>
            <c:dLbl>
              <c:idx val="1"/>
              <c:layout>
                <c:manualLayout>
                  <c:x val="-6.0143781548593317E-2"/>
                  <c:y val="-6.5990609808751655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100%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10C3-4F7A-A037-F40742E9A8C6}"/>
                </c:ext>
              </c:extLst>
            </c:dLbl>
            <c:dLbl>
              <c:idx val="2"/>
              <c:layout>
                <c:manualLayout>
                  <c:x val="-6.9908707600324846E-2"/>
                  <c:y val="-4.35602017309938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0C3-4F7A-A037-F40742E9A8C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6 1T25'!$C$3:$E$3</c:f>
              <c:strCache>
                <c:ptCount val="3"/>
                <c:pt idx="0">
                  <c:v>Servicios de Mantenimiento Municipal Realizados. </c:v>
                </c:pt>
                <c:pt idx="1">
                  <c:v>Servicios de Logística de los Eventos Oficiales Especiales </c:v>
                </c:pt>
                <c:pt idx="2">
                  <c:v>Solicitudes de Logística de Eventos Atendidas           </c:v>
                </c:pt>
              </c:strCache>
            </c:strRef>
          </c:cat>
          <c:val>
            <c:numRef>
              <c:f>'Actividades 6 1T25'!$C$6:$E$6</c:f>
              <c:numCache>
                <c:formatCode>0.00%</c:formatCode>
                <c:ptCount val="3"/>
                <c:pt idx="0">
                  <c:v>1.5733333333333333</c:v>
                </c:pt>
                <c:pt idx="1">
                  <c:v>1</c:v>
                </c:pt>
                <c:pt idx="2">
                  <c:v>1.548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10C3-4F7A-A037-F40742E9A8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ax val="7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  <c:max val="1.8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%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/>
              <a:t>UNIDAD DE EVENTOS CÍVICOS</a:t>
            </a:r>
          </a:p>
          <a:p>
            <a:pPr>
              <a:defRPr sz="1200"/>
            </a:pPr>
            <a:r>
              <a:rPr lang="es-MX" sz="1200" b="1" i="1"/>
              <a:t>COMPONENTE</a:t>
            </a:r>
          </a:p>
          <a:p>
            <a:pPr>
              <a:defRPr sz="1200"/>
            </a:pPr>
            <a:endParaRPr lang="es-MX" sz="1200" b="1" i="1"/>
          </a:p>
        </c:rich>
      </c:tx>
      <c:layout>
        <c:manualLayout>
          <c:xMode val="edge"/>
          <c:yMode val="edge"/>
          <c:x val="0.3006704285760704"/>
          <c:y val="8.9788607923078738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7 1T25'!$B$4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7 1T25'!$C$3</c:f>
              <c:strCache>
                <c:ptCount val="1"/>
                <c:pt idx="0">
                  <c:v>Porcentaje de Eventos Cívicos y Culturales realizados  </c:v>
                </c:pt>
              </c:strCache>
            </c:strRef>
          </c:cat>
          <c:val>
            <c:numRef>
              <c:f>'Componente 7 1T25'!$C$4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129-4F42-8950-4E3E27FED240}"/>
            </c:ext>
          </c:extLst>
        </c:ser>
        <c:ser>
          <c:idx val="1"/>
          <c:order val="1"/>
          <c:tx>
            <c:strRef>
              <c:f>'Componente 7 1T25'!$B$5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7 1T25'!$C$3</c:f>
              <c:strCache>
                <c:ptCount val="1"/>
                <c:pt idx="0">
                  <c:v>Porcentaje de Eventos Cívicos y Culturales realizados  </c:v>
                </c:pt>
              </c:strCache>
            </c:strRef>
          </c:cat>
          <c:val>
            <c:numRef>
              <c:f>'Componente 7 1T25'!$C$5</c:f>
              <c:numCache>
                <c:formatCode>General</c:formatCode>
                <c:ptCount val="1"/>
                <c:pt idx="0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129-4F42-8950-4E3E27FED2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3.2095369096744611E-2"/>
                  <c:y val="-7.1830886338462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129-4F42-8950-4E3E27FED2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19050" cap="flat" cmpd="sng" algn="ctr">
                      <a:solidFill>
                        <a:schemeClr val="accent4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7 1T25'!$C$3</c:f>
              <c:strCache>
                <c:ptCount val="1"/>
                <c:pt idx="0">
                  <c:v>Porcentaje de Eventos Cívicos y Culturales realizados  </c:v>
                </c:pt>
              </c:strCache>
            </c:strRef>
          </c:cat>
          <c:val>
            <c:numRef>
              <c:f>'Componente 7 1T25'!$C$6</c:f>
              <c:numCache>
                <c:formatCode>0.00%</c:formatCode>
                <c:ptCount val="1"/>
                <c:pt idx="0">
                  <c:v>0.94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9129-4F42-8950-4E3E27FED24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6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5"/>
      </c:valAx>
      <c:valAx>
        <c:axId val="-882921200"/>
        <c:scaling>
          <c:orientation val="minMax"/>
          <c:max val="1.2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%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  <c:majorUnit val="0.1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0" i="0" baseline="0">
                <a:effectLst/>
              </a:rPr>
              <a:t>UNIDAD DE EVENTOS CÍVICOS</a:t>
            </a:r>
          </a:p>
          <a:p>
            <a:pPr>
              <a:defRPr/>
            </a:pPr>
            <a:r>
              <a:rPr lang="es-MX" sz="1200" b="1" i="1" baseline="0">
                <a:effectLst/>
              </a:rPr>
              <a:t>ACTIVIDADES</a:t>
            </a:r>
            <a:endParaRPr lang="es-MX" sz="1200" i="1">
              <a:effectLst/>
            </a:endParaRPr>
          </a:p>
        </c:rich>
      </c:tx>
      <c:layout>
        <c:manualLayout>
          <c:xMode val="edge"/>
          <c:yMode val="edge"/>
          <c:x val="0.3177958664957114"/>
          <c:y val="5.6045470193525756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7.9906097878047602E-2"/>
          <c:y val="0.17294924978071555"/>
          <c:w val="0.77166390364075854"/>
          <c:h val="0.641180422824981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'Actividades 7 1T25'!$B$4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-1.374999945866154E-2"/>
                  <c:y val="7.27874408996069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9D9-46FC-9900-31B29C8D6E1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7 1T25'!$C$3:$E$3</c:f>
              <c:strCache>
                <c:ptCount val="3"/>
                <c:pt idx="0">
                  <c:v> Conmemoraciones y Celebraciones Cívicas </c:v>
                </c:pt>
                <c:pt idx="1">
                  <c:v>Participaciones Musicales Realizadas.</c:v>
                </c:pt>
                <c:pt idx="2">
                  <c:v>Solicitudes en Eventos Especiales Atendidos   </c:v>
                </c:pt>
              </c:strCache>
            </c:strRef>
          </c:cat>
          <c:val>
            <c:numRef>
              <c:f>'Actividades 7 1T25'!$C$4:$E$4</c:f>
              <c:numCache>
                <c:formatCode>#,##0</c:formatCode>
                <c:ptCount val="3"/>
                <c:pt idx="0">
                  <c:v>18</c:v>
                </c:pt>
                <c:pt idx="1">
                  <c:v>27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9D9-46FC-9900-31B29C8D6E1A}"/>
            </c:ext>
          </c:extLst>
        </c:ser>
        <c:ser>
          <c:idx val="1"/>
          <c:order val="1"/>
          <c:tx>
            <c:strRef>
              <c:f>'Actividades 7 1T25'!$B$5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-1.0083216454174808E-16"/>
                  <c:y val="7.27874408996069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9D9-46FC-9900-31B29C8D6E1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7 1T25'!$C$3:$E$3</c:f>
              <c:strCache>
                <c:ptCount val="3"/>
                <c:pt idx="0">
                  <c:v> Conmemoraciones y Celebraciones Cívicas </c:v>
                </c:pt>
                <c:pt idx="1">
                  <c:v>Participaciones Musicales Realizadas.</c:v>
                </c:pt>
                <c:pt idx="2">
                  <c:v>Solicitudes en Eventos Especiales Atendidos   </c:v>
                </c:pt>
              </c:strCache>
            </c:strRef>
          </c:cat>
          <c:val>
            <c:numRef>
              <c:f>'Actividades 7 1T25'!$C$5:$E$5</c:f>
              <c:numCache>
                <c:formatCode>#,##0</c:formatCode>
                <c:ptCount val="3"/>
                <c:pt idx="0">
                  <c:v>16</c:v>
                </c:pt>
                <c:pt idx="1">
                  <c:v>27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9D9-46FC-9900-31B29C8D6E1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3330720973590593"/>
                  <c:y val="1.4462201167656188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88.88%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9D9-46FC-9900-31B29C8D6E1A}"/>
                </c:ext>
              </c:extLst>
            </c:dLbl>
            <c:dLbl>
              <c:idx val="1"/>
              <c:layout>
                <c:manualLayout>
                  <c:x val="3.336057392049574E-2"/>
                  <c:y val="-5.61630421880458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9D9-46FC-9900-31B29C8D6E1A}"/>
                </c:ext>
              </c:extLst>
            </c:dLbl>
            <c:dLbl>
              <c:idx val="2"/>
              <c:layout>
                <c:manualLayout>
                  <c:x val="4.5091479364950821E-4"/>
                  <c:y val="-3.755537091144864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9D9-46FC-9900-31B29C8D6E1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7 1T25'!$C$3:$E$3</c:f>
              <c:strCache>
                <c:ptCount val="3"/>
                <c:pt idx="0">
                  <c:v> Conmemoraciones y Celebraciones Cívicas </c:v>
                </c:pt>
                <c:pt idx="1">
                  <c:v>Participaciones Musicales Realizadas.</c:v>
                </c:pt>
                <c:pt idx="2">
                  <c:v>Solicitudes en Eventos Especiales Atendidos   </c:v>
                </c:pt>
              </c:strCache>
            </c:strRef>
          </c:cat>
          <c:val>
            <c:numRef>
              <c:f>'Actividades 7 1T25'!$C$6:$E$6</c:f>
              <c:numCache>
                <c:formatCode>0.00%</c:formatCode>
                <c:ptCount val="3"/>
                <c:pt idx="0">
                  <c:v>0.88888888888888884</c:v>
                </c:pt>
                <c:pt idx="1">
                  <c:v>1</c:v>
                </c:pt>
                <c:pt idx="2">
                  <c:v>0.8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A9D9-46FC-9900-31B29C8D6E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  <c:majorUnit val="2"/>
      </c:valAx>
      <c:valAx>
        <c:axId val="-882929360"/>
        <c:scaling>
          <c:orientation val="minMax"/>
          <c:max val="1.2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%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  <c:majorUnit val="0.1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DIRECCIÓN DE RECURSOS HUMANOS</a:t>
            </a:r>
          </a:p>
          <a:p>
            <a:pPr>
              <a:defRPr/>
            </a:pPr>
            <a:r>
              <a:rPr lang="es-MX" sz="1200" b="1" i="0" baseline="0">
                <a:effectLst/>
              </a:rPr>
              <a:t>COMPONENTE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2107034982861881"/>
          <c:y val="4.2050205448628149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8 1T25 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8 1T25 '!$C$3</c:f>
              <c:strCache>
                <c:ptCount val="1"/>
                <c:pt idx="0">
                  <c:v> Porcentaje de plantillas de personal municipal entregadas</c:v>
                </c:pt>
              </c:strCache>
            </c:strRef>
          </c:cat>
          <c:val>
            <c:numRef>
              <c:f>'Componente 8 1T25 '!$C$4</c:f>
              <c:numCache>
                <c:formatCode>General</c:formatCode>
                <c:ptCount val="1"/>
                <c:pt idx="0">
                  <c:v>318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58B-4C05-AB3F-73A5404820CA}"/>
            </c:ext>
          </c:extLst>
        </c:ser>
        <c:ser>
          <c:idx val="1"/>
          <c:order val="1"/>
          <c:tx>
            <c:strRef>
              <c:f>'Componente 8 1T25 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8 1T25 '!$C$3</c:f>
              <c:strCache>
                <c:ptCount val="1"/>
                <c:pt idx="0">
                  <c:v> Porcentaje de plantillas de personal municipal entregadas</c:v>
                </c:pt>
              </c:strCache>
            </c:strRef>
          </c:cat>
          <c:val>
            <c:numRef>
              <c:f>'Componente 8 1T25 '!$C$5</c:f>
              <c:numCache>
                <c:formatCode>General</c:formatCode>
                <c:ptCount val="1"/>
                <c:pt idx="0">
                  <c:v>324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58B-4C05-AB3F-73A5404820C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8.5733081061201685E-2"/>
                  <c:y val="-7.6237301787033973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101.88%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B58B-4C05-AB3F-73A5404820C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12700" cap="flat" cmpd="sng" algn="ctr">
                      <a:solidFill>
                        <a:schemeClr val="accent4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8 1T25 '!$C$3</c:f>
              <c:strCache>
                <c:ptCount val="1"/>
                <c:pt idx="0">
                  <c:v> Porcentaje de plantillas de personal municipal entregadas</c:v>
                </c:pt>
              </c:strCache>
            </c:strRef>
          </c:cat>
          <c:val>
            <c:numRef>
              <c:f>'Componente 8 1T25 '!$C$6</c:f>
              <c:numCache>
                <c:formatCode>0.00%</c:formatCode>
                <c:ptCount val="1"/>
                <c:pt idx="0">
                  <c:v>1.0188679245283019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B58B-4C05-AB3F-73A5404820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340"/>
          <c:min val="2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10"/>
      </c:valAx>
      <c:valAx>
        <c:axId val="-882921200"/>
        <c:scaling>
          <c:orientation val="minMax"/>
          <c:max val="1.1000000000000001"/>
          <c:min val="0.5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  <c:majorUnit val="0.1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DIRECCIÓN DE RECURSOS HUMANOS</a:t>
            </a:r>
          </a:p>
          <a:p>
            <a:pPr>
              <a:defRPr/>
            </a:pPr>
            <a:r>
              <a:rPr lang="es-MX" sz="1200" b="1" i="0" baseline="0">
                <a:effectLst/>
              </a:rPr>
              <a:t>ACTIVIDADES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6441890633580312"/>
          <c:y val="1.264880477030796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8 1T25 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649999935039375E-2"/>
                  <c:y val="1.45574881799213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259-4A46-824F-A0BCACCB8511}"/>
                </c:ext>
              </c:extLst>
            </c:dLbl>
            <c:dLbl>
              <c:idx val="2"/>
              <c:layout>
                <c:manualLayout>
                  <c:x val="-3.2999998700787556E-2"/>
                  <c:y val="1.45574881799213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259-4A46-824F-A0BCACCB851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8 1T25 '!$C$3:$E$3</c:f>
              <c:strCache>
                <c:ptCount val="3"/>
                <c:pt idx="0">
                  <c:v> Porcentaje de Incidencias Atendidas</c:v>
                </c:pt>
                <c:pt idx="1">
                  <c:v> Porcentaje de reportes de finiquito y/o liquidación entregados.</c:v>
                </c:pt>
                <c:pt idx="2">
                  <c:v> Porcentaje de expedientes de personal por incidencias actualizados</c:v>
                </c:pt>
              </c:strCache>
            </c:strRef>
          </c:cat>
          <c:val>
            <c:numRef>
              <c:f>'Actividades 8 1T25 '!$C$4:$E$4</c:f>
              <c:numCache>
                <c:formatCode>#,##0</c:formatCode>
                <c:ptCount val="3"/>
                <c:pt idx="0">
                  <c:v>750</c:v>
                </c:pt>
                <c:pt idx="1">
                  <c:v>80</c:v>
                </c:pt>
                <c:pt idx="2">
                  <c:v>750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259-4A46-824F-A0BCACCB8511}"/>
            </c:ext>
          </c:extLst>
        </c:ser>
        <c:ser>
          <c:idx val="1"/>
          <c:order val="1"/>
          <c:tx>
            <c:strRef>
              <c:f>'Actividades 8 1T25 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6499999350393677E-2"/>
                  <c:y val="-3.3360525028687943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259-4A46-824F-A0BCACCB8511}"/>
                </c:ext>
              </c:extLst>
            </c:dLbl>
            <c:dLbl>
              <c:idx val="2"/>
              <c:layout>
                <c:manualLayout>
                  <c:x val="1.9249999242125913E-2"/>
                  <c:y val="7.27874408996069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259-4A46-824F-A0BCACCB851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8 1T25 '!$C$3:$E$3</c:f>
              <c:strCache>
                <c:ptCount val="3"/>
                <c:pt idx="0">
                  <c:v> Porcentaje de Incidencias Atendidas</c:v>
                </c:pt>
                <c:pt idx="1">
                  <c:v> Porcentaje de reportes de finiquito y/o liquidación entregados.</c:v>
                </c:pt>
                <c:pt idx="2">
                  <c:v> Porcentaje de expedientes de personal por incidencias actualizados</c:v>
                </c:pt>
              </c:strCache>
            </c:strRef>
          </c:cat>
          <c:val>
            <c:numRef>
              <c:f>'Actividades 8 1T25 '!$C$5:$E$5</c:f>
              <c:numCache>
                <c:formatCode>#,##0</c:formatCode>
                <c:ptCount val="3"/>
                <c:pt idx="0">
                  <c:v>900</c:v>
                </c:pt>
                <c:pt idx="1">
                  <c:v>85</c:v>
                </c:pt>
                <c:pt idx="2">
                  <c:v>1000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9259-4A46-824F-A0BCACCB851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3649439586383014"/>
                  <c:y val="6.734324993377086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259-4A46-824F-A0BCACCB8511}"/>
                </c:ext>
              </c:extLst>
            </c:dLbl>
            <c:dLbl>
              <c:idx val="1"/>
              <c:layout>
                <c:manualLayout>
                  <c:x val="-7.1299903357176411E-2"/>
                  <c:y val="2.56956454120914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259-4A46-824F-A0BCACCB8511}"/>
                </c:ext>
              </c:extLst>
            </c:dLbl>
            <c:dLbl>
              <c:idx val="2"/>
              <c:layout>
                <c:manualLayout>
                  <c:x val="-8.6964619545780691E-2"/>
                  <c:y val="4.90738381165768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259-4A46-824F-A0BCACCB851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15875" cap="flat" cmpd="sng" algn="ctr">
                      <a:solidFill>
                        <a:schemeClr val="bg1">
                          <a:lumMod val="8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8 1T25 '!$C$3:$E$3</c:f>
              <c:strCache>
                <c:ptCount val="3"/>
                <c:pt idx="0">
                  <c:v> Porcentaje de Incidencias Atendidas</c:v>
                </c:pt>
                <c:pt idx="1">
                  <c:v> Porcentaje de reportes de finiquito y/o liquidación entregados.</c:v>
                </c:pt>
                <c:pt idx="2">
                  <c:v> Porcentaje de expedientes de personal por incidencias actualizados</c:v>
                </c:pt>
              </c:strCache>
            </c:strRef>
          </c:cat>
          <c:val>
            <c:numRef>
              <c:f>'Actividades 8 1T25 '!$C$6:$E$6</c:f>
              <c:numCache>
                <c:formatCode>0.00%</c:formatCode>
                <c:ptCount val="3"/>
                <c:pt idx="0">
                  <c:v>1.2</c:v>
                </c:pt>
                <c:pt idx="1">
                  <c:v>1.0625</c:v>
                </c:pt>
                <c:pt idx="2">
                  <c:v>1.3333333333333333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9259-4A46-824F-A0BCACCB85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  <c:majorUnit val="100"/>
      </c:valAx>
      <c:valAx>
        <c:axId val="-882929360"/>
        <c:scaling>
          <c:orientation val="minMax"/>
          <c:max val="1.4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% Avance 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OFICIALÍA MAYOR</a:t>
            </a:r>
          </a:p>
          <a:p>
            <a:pPr>
              <a:defRPr/>
            </a:pPr>
            <a:r>
              <a:rPr lang="es-MX" sz="1200" b="1" i="1"/>
              <a:t>COMPONENTE</a:t>
            </a:r>
          </a:p>
        </c:rich>
      </c:tx>
      <c:layout>
        <c:manualLayout>
          <c:xMode val="edge"/>
          <c:yMode val="edge"/>
          <c:x val="0.37035330261136712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1 1T25'!$B$4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 1T25'!$C$3</c:f>
              <c:strCache>
                <c:ptCount val="1"/>
                <c:pt idx="0">
                  <c:v> Porcentaje de Gestiones Realizadas</c:v>
                </c:pt>
              </c:strCache>
            </c:strRef>
          </c:cat>
          <c:val>
            <c:numRef>
              <c:f>'Componente 1 1T25'!$C$4</c:f>
              <c:numCache>
                <c:formatCode>#,##0</c:formatCode>
                <c:ptCount val="1"/>
                <c:pt idx="0">
                  <c:v>1048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7C-45A5-961E-BD79FAAE2C3C}"/>
            </c:ext>
          </c:extLst>
        </c:ser>
        <c:ser>
          <c:idx val="1"/>
          <c:order val="1"/>
          <c:tx>
            <c:strRef>
              <c:f>'Componente 1 1T25'!$B$5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 1T25'!$C$3</c:f>
              <c:strCache>
                <c:ptCount val="1"/>
                <c:pt idx="0">
                  <c:v> Porcentaje de Gestiones Realizadas</c:v>
                </c:pt>
              </c:strCache>
            </c:strRef>
          </c:cat>
          <c:val>
            <c:numRef>
              <c:f>'Componente 1 1T25'!$C$5</c:f>
              <c:numCache>
                <c:formatCode>#,##0</c:formatCode>
                <c:ptCount val="1"/>
                <c:pt idx="0">
                  <c:v>1256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E7C-45A5-961E-BD79FAAE2C3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29"/>
        <c:axId val="-678369200"/>
        <c:axId val="-67836865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20704979965219936"/>
                  <c:y val="-6.2740196688106348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/>
                      <a:t>119.84%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050288027039611"/>
                      <c:h val="8.9106863650900814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2-8E7C-45A5-961E-BD79FAAE2C3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19050" cap="flat" cmpd="sng" algn="ctr">
                      <a:solidFill>
                        <a:schemeClr val="accent4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 1T25'!$C$3</c:f>
              <c:strCache>
                <c:ptCount val="1"/>
                <c:pt idx="0">
                  <c:v> Porcentaje de Gestiones Realizadas</c:v>
                </c:pt>
              </c:strCache>
            </c:strRef>
          </c:cat>
          <c:val>
            <c:numRef>
              <c:f>'Componente 1 1T25'!$C$6</c:f>
              <c:numCache>
                <c:formatCode>0.00%</c:formatCode>
                <c:ptCount val="1"/>
                <c:pt idx="0">
                  <c:v>1.1984732824427482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E7C-45A5-961E-BD79FAAE2C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21445696"/>
        <c:axId val="821447136"/>
      </c:lineChart>
      <c:catAx>
        <c:axId val="-6783692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678368656"/>
        <c:crosses val="autoZero"/>
        <c:auto val="0"/>
        <c:lblAlgn val="ctr"/>
        <c:lblOffset val="100"/>
        <c:noMultiLvlLbl val="0"/>
      </c:catAx>
      <c:valAx>
        <c:axId val="-678368656"/>
        <c:scaling>
          <c:orientation val="minMax"/>
          <c:max val="14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Unidades</a:t>
                </a:r>
              </a:p>
            </c:rich>
          </c:tx>
          <c:layout>
            <c:manualLayout>
              <c:xMode val="edge"/>
              <c:yMode val="edge"/>
              <c:x val="2.7420246068562311E-2"/>
              <c:y val="0.4916930619874949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678369200"/>
        <c:crosses val="autoZero"/>
        <c:crossBetween val="between"/>
      </c:valAx>
      <c:valAx>
        <c:axId val="821447136"/>
        <c:scaling>
          <c:orientation val="minMax"/>
          <c:max val="1.4"/>
          <c:min val="0.5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%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21445696"/>
        <c:crosses val="max"/>
        <c:crossBetween val="between"/>
        <c:majorUnit val="0.1"/>
      </c:valAx>
      <c:catAx>
        <c:axId val="8214456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82144713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400" b="0" i="0" baseline="0">
                <a:effectLst/>
              </a:rPr>
              <a:t>OFICIALÍA MAYOR</a:t>
            </a:r>
          </a:p>
          <a:p>
            <a:pPr>
              <a:defRPr/>
            </a:pPr>
            <a:r>
              <a:rPr lang="es-MX" sz="1200" b="1" i="1" baseline="0">
                <a:effectLst/>
              </a:rPr>
              <a:t>ACTIVIDADES</a:t>
            </a:r>
            <a:endParaRPr lang="es-MX" sz="1200" i="1">
              <a:effectLst/>
            </a:endParaRPr>
          </a:p>
        </c:rich>
      </c:tx>
      <c:layout>
        <c:manualLayout>
          <c:xMode val="edge"/>
          <c:yMode val="edge"/>
          <c:x val="0.36567283901231856"/>
          <c:y val="2.344037619667068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1 1T25'!$B$4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 1T25'!$C$3</c:f>
              <c:strCache>
                <c:ptCount val="1"/>
                <c:pt idx="0">
                  <c:v>Cumplimiento de los acuerdos establecidos. </c:v>
                </c:pt>
              </c:strCache>
            </c:strRef>
          </c:cat>
          <c:val>
            <c:numRef>
              <c:f>'Actividades 1 1T25'!$C$4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C93-460F-B4A6-2E4170BDAA4A}"/>
            </c:ext>
          </c:extLst>
        </c:ser>
        <c:ser>
          <c:idx val="1"/>
          <c:order val="1"/>
          <c:tx>
            <c:strRef>
              <c:f>'Actividades 1 1T25'!$B$5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 1T25'!$C$3</c:f>
              <c:strCache>
                <c:ptCount val="1"/>
                <c:pt idx="0">
                  <c:v>Cumplimiento de los acuerdos establecidos. </c:v>
                </c:pt>
              </c:strCache>
            </c:strRef>
          </c:cat>
          <c:val>
            <c:numRef>
              <c:f>'Actividades 1 1T25'!$C$5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C93-460F-B4A6-2E4170BDAA4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21278654451825429"/>
                  <c:y val="-3.512806392090601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1776424172383913E-2"/>
                      <c:h val="9.635627933504510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BC93-460F-B4A6-2E4170BDAA4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 1T25'!$C$3</c:f>
              <c:strCache>
                <c:ptCount val="1"/>
                <c:pt idx="0">
                  <c:v>Cumplimiento de los acuerdos establecidos. </c:v>
                </c:pt>
              </c:strCache>
            </c:strRef>
          </c:cat>
          <c:val>
            <c:numRef>
              <c:f>'Actividades 1 1T25'!$C$6</c:f>
              <c:numCache>
                <c:formatCode>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BC93-460F-B4A6-2E4170BDAA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  <c:majorUnit val="2"/>
      </c:valAx>
      <c:valAx>
        <c:axId val="-882929360"/>
        <c:scaling>
          <c:orientation val="minMax"/>
          <c:max val="1.2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>
          <a:outerShdw blurRad="50800" dist="50800" dir="5400000" algn="ctr" rotWithShape="0">
            <a:schemeClr val="bg1"/>
          </a:outerShdw>
        </a:effectLst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DIRECCIÓN DE RECURSOS MATERIALES</a:t>
            </a:r>
          </a:p>
          <a:p>
            <a:pPr>
              <a:defRPr/>
            </a:pPr>
            <a:r>
              <a:rPr lang="es-MX" b="1" i="1"/>
              <a:t>COMPONENTE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2 1T25'!$B$4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2 1T25'!$C$3</c:f>
              <c:strCache>
                <c:ptCount val="1"/>
                <c:pt idx="0">
                  <c:v>Porcentaje de los Recursos Materiales y Servicios Suministrados</c:v>
                </c:pt>
              </c:strCache>
            </c:strRef>
          </c:cat>
          <c:val>
            <c:numRef>
              <c:f>'Componente 2 1T25'!$C$4</c:f>
              <c:numCache>
                <c:formatCode>#,##0</c:formatCode>
                <c:ptCount val="1"/>
                <c:pt idx="0">
                  <c:v>1080707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348-48C3-A703-24F2C44EC8E2}"/>
            </c:ext>
          </c:extLst>
        </c:ser>
        <c:ser>
          <c:idx val="1"/>
          <c:order val="1"/>
          <c:tx>
            <c:strRef>
              <c:f>'Componente 2 1T25'!$B$5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2 1T25'!$C$3</c:f>
              <c:strCache>
                <c:ptCount val="1"/>
                <c:pt idx="0">
                  <c:v>Porcentaje de los Recursos Materiales y Servicios Suministrados</c:v>
                </c:pt>
              </c:strCache>
            </c:strRef>
          </c:cat>
          <c:val>
            <c:numRef>
              <c:f>'Componente 2 1T25'!$C$5</c:f>
              <c:numCache>
                <c:formatCode>#,##0</c:formatCode>
                <c:ptCount val="1"/>
                <c:pt idx="0">
                  <c:v>1055140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348-48C3-A703-24F2C44EC8E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678369200"/>
        <c:axId val="-67836865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2.2894028658511964E-2"/>
                  <c:y val="-4.869930555733523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567554970079622"/>
                      <c:h val="8.429426068794919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6348-48C3-A703-24F2C44EC8E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15875" cap="flat" cmpd="sng" algn="ctr">
                      <a:solidFill>
                        <a:schemeClr val="accent4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'Componente 2 1T25'!$C$6</c:f>
              <c:numCache>
                <c:formatCode>0.00%</c:formatCode>
                <c:ptCount val="1"/>
                <c:pt idx="0">
                  <c:v>0.9763423388578033</c:v>
                </c:pt>
              </c:numCache>
            </c:numRef>
          </c:cat>
          <c:val>
            <c:numRef>
              <c:f>'Componente 2 1T25'!$C$6</c:f>
              <c:numCache>
                <c:formatCode>0.00%</c:formatCode>
                <c:ptCount val="1"/>
                <c:pt idx="0">
                  <c:v>0.9763423388578033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6348-48C3-A703-24F2C44EC8E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678373552"/>
        <c:axId val="-678367024"/>
      </c:lineChart>
      <c:catAx>
        <c:axId val="-6783692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678368656"/>
        <c:crosses val="autoZero"/>
        <c:auto val="0"/>
        <c:lblAlgn val="ctr"/>
        <c:lblOffset val="100"/>
        <c:noMultiLvlLbl val="0"/>
      </c:catAx>
      <c:valAx>
        <c:axId val="-678368656"/>
        <c:scaling>
          <c:orientation val="minMax"/>
          <c:max val="1100000"/>
          <c:min val="50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Unidades</a:t>
                </a:r>
              </a:p>
            </c:rich>
          </c:tx>
          <c:layout>
            <c:manualLayout>
              <c:xMode val="edge"/>
              <c:yMode val="edge"/>
              <c:x val="2.7420246068562311E-2"/>
              <c:y val="0.4916930619874949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678369200"/>
        <c:crosses val="autoZero"/>
        <c:crossBetween val="between"/>
        <c:majorUnit val="100000"/>
      </c:valAx>
      <c:valAx>
        <c:axId val="-678367024"/>
        <c:scaling>
          <c:orientation val="minMax"/>
          <c:max val="1"/>
          <c:min val="0.5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%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678373552"/>
        <c:crosses val="max"/>
        <c:crossBetween val="between"/>
      </c:valAx>
      <c:catAx>
        <c:axId val="-678373552"/>
        <c:scaling>
          <c:orientation val="minMax"/>
        </c:scaling>
        <c:delete val="1"/>
        <c:axPos val="t"/>
        <c:numFmt formatCode="0.00%" sourceLinked="1"/>
        <c:majorTickMark val="out"/>
        <c:minorTickMark val="none"/>
        <c:tickLblPos val="nextTo"/>
        <c:crossAx val="-678367024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0" i="0" baseline="0">
                <a:effectLst/>
              </a:rPr>
              <a:t>DIRECCIÓN DE RECURSOS MATERIALES</a:t>
            </a:r>
          </a:p>
          <a:p>
            <a:pPr algn="ctr">
              <a:defRPr/>
            </a:pPr>
            <a:r>
              <a:rPr lang="es-MX" sz="1200" b="1" i="1" baseline="0">
                <a:effectLst/>
              </a:rPr>
              <a:t>ACTIVIDAD</a:t>
            </a:r>
            <a:r>
              <a:rPr lang="es-MX" sz="1200" b="1" i="0" baseline="0">
                <a:effectLst/>
              </a:rPr>
              <a:t> 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30410758429605972"/>
          <c:y val="6.463398193860465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0.1101213852102278"/>
          <c:y val="0.21766672379704036"/>
          <c:w val="0.74028903498731713"/>
          <c:h val="0.5841547464973088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'Actividades 2A 1T25'!$B$4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1023549600331228E-2"/>
                  <c:y val="2.19097605395436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0BD-4E1B-864C-B5D486E0905F}"/>
                </c:ext>
              </c:extLst>
            </c:dLbl>
            <c:dLbl>
              <c:idx val="1"/>
              <c:layout>
                <c:manualLayout>
                  <c:x val="-5.511774800165614E-3"/>
                  <c:y val="3.651626756590611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0BD-4E1B-864C-B5D486E0905F}"/>
                </c:ext>
              </c:extLst>
            </c:dLbl>
            <c:dLbl>
              <c:idx val="2"/>
              <c:layout>
                <c:manualLayout>
                  <c:x val="-8.2676622002484206E-3"/>
                  <c:y val="7.30325351318122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0BD-4E1B-864C-B5D486E0905F}"/>
                </c:ext>
              </c:extLst>
            </c:dLbl>
            <c:dLbl>
              <c:idx val="3"/>
              <c:layout>
                <c:manualLayout>
                  <c:x val="-8.8567982987973401E-3"/>
                  <c:y val="7.78091396943632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0BD-4E1B-864C-B5D486E0905F}"/>
                </c:ext>
              </c:extLst>
            </c:dLbl>
            <c:dLbl>
              <c:idx val="4"/>
              <c:layout>
                <c:manualLayout>
                  <c:x val="-8.1186379866987493E-17"/>
                  <c:y val="7.78091396943632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0BD-4E1B-864C-B5D486E0905F}"/>
                </c:ext>
              </c:extLst>
            </c:dLbl>
            <c:dLbl>
              <c:idx val="5"/>
              <c:layout>
                <c:manualLayout>
                  <c:x val="-2.214199574699335E-3"/>
                  <c:y val="1.16713709541543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0BD-4E1B-864C-B5D486E0905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2A 1T25'!$C$3:$H$3</c:f>
              <c:strCache>
                <c:ptCount val="6"/>
                <c:pt idx="0">
                  <c:v> Solicitudes Administrativas Atendidas</c:v>
                </c:pt>
                <c:pt idx="1">
                  <c:v> Integración de Expedientes</c:v>
                </c:pt>
                <c:pt idx="2">
                  <c:v> Requisiciones para Eventos atendidos</c:v>
                </c:pt>
                <c:pt idx="3">
                  <c:v>Solicitudes de Pago Elaboradas</c:v>
                </c:pt>
                <c:pt idx="4">
                  <c:v>Asistencia de Siniestros</c:v>
                </c:pt>
                <c:pt idx="5">
                  <c:v>Solicitudes de Vehículos Atendidas</c:v>
                </c:pt>
              </c:strCache>
            </c:strRef>
          </c:cat>
          <c:val>
            <c:numRef>
              <c:f>'Actividades 2A 1T25'!$C$4:$H$4</c:f>
              <c:numCache>
                <c:formatCode>#,##0</c:formatCode>
                <c:ptCount val="6"/>
                <c:pt idx="0">
                  <c:v>500</c:v>
                </c:pt>
                <c:pt idx="1">
                  <c:v>100</c:v>
                </c:pt>
                <c:pt idx="2">
                  <c:v>35</c:v>
                </c:pt>
                <c:pt idx="3">
                  <c:v>5</c:v>
                </c:pt>
                <c:pt idx="4">
                  <c:v>55</c:v>
                </c:pt>
                <c:pt idx="5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0BD-4E1B-864C-B5D486E0905F}"/>
            </c:ext>
          </c:extLst>
        </c:ser>
        <c:ser>
          <c:idx val="1"/>
          <c:order val="1"/>
          <c:tx>
            <c:strRef>
              <c:f>'Actividades 2A 1T25'!$B$5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1023549600331228E-2"/>
                  <c:y val="1.46065070263623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0BD-4E1B-864C-B5D486E0905F}"/>
                </c:ext>
              </c:extLst>
            </c:dLbl>
            <c:dLbl>
              <c:idx val="3"/>
              <c:layout>
                <c:manualLayout>
                  <c:x val="1.6250830106907482E-3"/>
                  <c:y val="1.87357669009722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20BD-4E1B-864C-B5D486E0905F}"/>
                </c:ext>
              </c:extLst>
            </c:dLbl>
            <c:dLbl>
              <c:idx val="4"/>
              <c:layout>
                <c:manualLayout>
                  <c:x val="8.2676622002484206E-3"/>
                  <c:y val="1.09548802697717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0BD-4E1B-864C-B5D486E0905F}"/>
                </c:ext>
              </c:extLst>
            </c:dLbl>
            <c:dLbl>
              <c:idx val="5"/>
              <c:layout>
                <c:manualLayout>
                  <c:x val="5.511774800165614E-3"/>
                  <c:y val="1.09548802697718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20BD-4E1B-864C-B5D486E0905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2A 1T25'!$C$3:$H$3</c:f>
              <c:strCache>
                <c:ptCount val="6"/>
                <c:pt idx="0">
                  <c:v> Solicitudes Administrativas Atendidas</c:v>
                </c:pt>
                <c:pt idx="1">
                  <c:v> Integración de Expedientes</c:v>
                </c:pt>
                <c:pt idx="2">
                  <c:v> Requisiciones para Eventos atendidos</c:v>
                </c:pt>
                <c:pt idx="3">
                  <c:v>Solicitudes de Pago Elaboradas</c:v>
                </c:pt>
                <c:pt idx="4">
                  <c:v>Asistencia de Siniestros</c:v>
                </c:pt>
                <c:pt idx="5">
                  <c:v>Solicitudes de Vehículos Atendidas</c:v>
                </c:pt>
              </c:strCache>
            </c:strRef>
          </c:cat>
          <c:val>
            <c:numRef>
              <c:f>'Actividades 2A 1T25'!$C$5:$H$5</c:f>
              <c:numCache>
                <c:formatCode>#,##0</c:formatCode>
                <c:ptCount val="6"/>
                <c:pt idx="0">
                  <c:v>605</c:v>
                </c:pt>
                <c:pt idx="1">
                  <c:v>108</c:v>
                </c:pt>
                <c:pt idx="2">
                  <c:v>33</c:v>
                </c:pt>
                <c:pt idx="3">
                  <c:v>0</c:v>
                </c:pt>
                <c:pt idx="4">
                  <c:v>59</c:v>
                </c:pt>
                <c:pt idx="5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20BD-4E1B-864C-B5D486E0905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8.0350513023067602E-2"/>
                  <c:y val="-6.80342899364599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20BD-4E1B-864C-B5D486E0905F}"/>
                </c:ext>
              </c:extLst>
            </c:dLbl>
            <c:dLbl>
              <c:idx val="1"/>
              <c:layout>
                <c:manualLayout>
                  <c:x val="-5.0377398984989996E-2"/>
                  <c:y val="-4.97705855719798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20BD-4E1B-864C-B5D486E0905F}"/>
                </c:ext>
              </c:extLst>
            </c:dLbl>
            <c:dLbl>
              <c:idx val="2"/>
              <c:layout>
                <c:manualLayout>
                  <c:x val="-4.6988801903584065E-2"/>
                  <c:y val="-4.9370818141660458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94.28%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E-20BD-4E1B-864C-B5D486E0905F}"/>
                </c:ext>
              </c:extLst>
            </c:dLbl>
            <c:dLbl>
              <c:idx val="3"/>
              <c:layout>
                <c:manualLayout>
                  <c:x val="-4.148102404812519E-2"/>
                  <c:y val="-9.7862454271813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20BD-4E1B-864C-B5D486E0905F}"/>
                </c:ext>
              </c:extLst>
            </c:dLbl>
            <c:dLbl>
              <c:idx val="4"/>
              <c:layout>
                <c:manualLayout>
                  <c:x val="-7.2497775775505965E-2"/>
                  <c:y val="-6.005178382961385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5566086273235378E-2"/>
                      <c:h val="7.026134680881436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0-20BD-4E1B-864C-B5D486E0905F}"/>
                </c:ext>
              </c:extLst>
            </c:dLbl>
            <c:dLbl>
              <c:idx val="5"/>
              <c:layout>
                <c:manualLayout>
                  <c:x val="-4.8339812336997155E-2"/>
                  <c:y val="-4.94149304098336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20BD-4E1B-864C-B5D486E0905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2A 1T25'!$C$3:$H$3</c:f>
              <c:strCache>
                <c:ptCount val="6"/>
                <c:pt idx="0">
                  <c:v> Solicitudes Administrativas Atendidas</c:v>
                </c:pt>
                <c:pt idx="1">
                  <c:v> Integración de Expedientes</c:v>
                </c:pt>
                <c:pt idx="2">
                  <c:v> Requisiciones para Eventos atendidos</c:v>
                </c:pt>
                <c:pt idx="3">
                  <c:v>Solicitudes de Pago Elaboradas</c:v>
                </c:pt>
                <c:pt idx="4">
                  <c:v>Asistencia de Siniestros</c:v>
                </c:pt>
                <c:pt idx="5">
                  <c:v>Solicitudes de Vehículos Atendidas</c:v>
                </c:pt>
              </c:strCache>
            </c:strRef>
          </c:cat>
          <c:val>
            <c:numRef>
              <c:f>'Actividades 2A 1T25'!$C$6:$H$6</c:f>
              <c:numCache>
                <c:formatCode>0.00%</c:formatCode>
                <c:ptCount val="6"/>
                <c:pt idx="0">
                  <c:v>1.21</c:v>
                </c:pt>
                <c:pt idx="1">
                  <c:v>1.08</c:v>
                </c:pt>
                <c:pt idx="2">
                  <c:v>0.94285714285714284</c:v>
                </c:pt>
                <c:pt idx="3">
                  <c:v>0</c:v>
                </c:pt>
                <c:pt idx="4">
                  <c:v>1.0727272727272728</c:v>
                </c:pt>
                <c:pt idx="5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2-20BD-4E1B-864C-B5D486E090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ax val="65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  <c:max val="1.3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%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0" i="0" baseline="0">
                <a:effectLst/>
              </a:rPr>
              <a:t>DIRECCIÓN DE RECURSOS MATERIALES</a:t>
            </a:r>
          </a:p>
          <a:p>
            <a:pPr algn="ctr">
              <a:defRPr/>
            </a:pPr>
            <a:r>
              <a:rPr lang="es-MX" sz="1200" b="1" i="1" baseline="0">
                <a:effectLst/>
              </a:rPr>
              <a:t>ACTIVIDAD</a:t>
            </a:r>
            <a:r>
              <a:rPr lang="es-MX" sz="1200" b="1" i="0" baseline="0">
                <a:effectLst/>
              </a:rPr>
              <a:t> 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9746493494196352"/>
          <c:y val="7.9182014377774373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2B 1T25 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1.09548802697718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D03-444F-A3B6-05C45232614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2B 1T25 '!$C$3</c:f>
              <c:strCache>
                <c:ptCount val="1"/>
                <c:pt idx="0">
                  <c:v>Porcentaje de Combustible Suministrado.</c:v>
                </c:pt>
              </c:strCache>
            </c:strRef>
          </c:cat>
          <c:val>
            <c:numRef>
              <c:f>'Actividades 2B 1T25 '!$C$4</c:f>
              <c:numCache>
                <c:formatCode>#,##0</c:formatCode>
                <c:ptCount val="1"/>
                <c:pt idx="0">
                  <c:v>1080000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D03-444F-A3B6-05C452326141}"/>
            </c:ext>
          </c:extLst>
        </c:ser>
        <c:ser>
          <c:idx val="1"/>
          <c:order val="1"/>
          <c:tx>
            <c:strRef>
              <c:f>'Actividades 2B 1T25 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1023549600331126E-2"/>
                  <c:y val="7.30325351318118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D03-444F-A3B6-05C45232614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2B 1T25 '!$C$3</c:f>
              <c:strCache>
                <c:ptCount val="1"/>
                <c:pt idx="0">
                  <c:v>Porcentaje de Combustible Suministrado.</c:v>
                </c:pt>
              </c:strCache>
            </c:strRef>
          </c:cat>
          <c:val>
            <c:numRef>
              <c:f>'Actividades 2B 1T25 '!$C$5</c:f>
              <c:numCache>
                <c:formatCode>#,##0</c:formatCode>
                <c:ptCount val="1"/>
                <c:pt idx="0">
                  <c:v>1054323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D03-444F-A3B6-05C45232614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1.5500902619518316E-2"/>
                  <c:y val="-0.1637306870765207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D03-444F-A3B6-05C45232614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22225" cap="flat" cmpd="sng" algn="ctr">
                      <a:solidFill>
                        <a:schemeClr val="accent4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2B 1T25 '!$C$3</c:f>
              <c:strCache>
                <c:ptCount val="1"/>
                <c:pt idx="0">
                  <c:v>Porcentaje de Combustible Suministrado.</c:v>
                </c:pt>
              </c:strCache>
            </c:strRef>
          </c:cat>
          <c:val>
            <c:numRef>
              <c:f>'Actividades 2B 1T25 '!$C$6</c:f>
              <c:numCache>
                <c:formatCode>0.00%</c:formatCode>
                <c:ptCount val="1"/>
                <c:pt idx="0">
                  <c:v>0.97622500000000001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DD03-444F-A3B6-05C4523261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in val="50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  <c:max val="1.2"/>
          <c:min val="0.5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%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DIRECCIÓN DE PATRIMONIO MUNICIPAL</a:t>
            </a:r>
          </a:p>
          <a:p>
            <a:pPr>
              <a:defRPr/>
            </a:pPr>
            <a:r>
              <a:rPr lang="es-MX" b="1" i="1"/>
              <a:t>COMPONENTE</a:t>
            </a:r>
          </a:p>
        </c:rich>
      </c:tx>
      <c:layout>
        <c:manualLayout>
          <c:xMode val="edge"/>
          <c:yMode val="edge"/>
          <c:x val="0.23724825266242927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3 1T25'!$B$4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3 1T25'!$C$3</c:f>
              <c:strCache>
                <c:ptCount val="1"/>
                <c:pt idx="0">
                  <c:v>Porcentaje de Avance en las operaciones de resguardo y control</c:v>
                </c:pt>
              </c:strCache>
            </c:strRef>
          </c:cat>
          <c:val>
            <c:numRef>
              <c:f>'Componente 3 1T25'!$C$4</c:f>
              <c:numCache>
                <c:formatCode>#,##0</c:formatCode>
                <c:ptCount val="1"/>
                <c:pt idx="0">
                  <c:v>2458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CC2-492C-B157-C05FEF872C74}"/>
            </c:ext>
          </c:extLst>
        </c:ser>
        <c:ser>
          <c:idx val="1"/>
          <c:order val="1"/>
          <c:tx>
            <c:strRef>
              <c:f>'Componente 3 1T25'!$B$5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3 1T25'!$C$3</c:f>
              <c:strCache>
                <c:ptCount val="1"/>
                <c:pt idx="0">
                  <c:v>Porcentaje de Avance en las operaciones de resguardo y control</c:v>
                </c:pt>
              </c:strCache>
            </c:strRef>
          </c:cat>
          <c:val>
            <c:numRef>
              <c:f>'Componente 3 1T25'!$C$5</c:f>
              <c:numCache>
                <c:formatCode>#,##0</c:formatCode>
                <c:ptCount val="1"/>
                <c:pt idx="0">
                  <c:v>1542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CC2-492C-B157-C05FEF872C7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>
              <a:glow rad="127000">
                <a:schemeClr val="accent4">
                  <a:lumMod val="40000"/>
                  <a:lumOff val="60000"/>
                </a:schemeClr>
              </a:glow>
              <a:outerShdw blurRad="50800" dist="50800" dir="5400000" algn="ctr" rotWithShape="0">
                <a:schemeClr val="bg1"/>
              </a:outerShdw>
            </a:effectLst>
          </c:spPr>
          <c:marker>
            <c:symbol val="none"/>
          </c:marker>
          <c:dLbls>
            <c:dLbl>
              <c:idx val="0"/>
              <c:layout>
                <c:manualLayout>
                  <c:x val="4.0316642013768812E-2"/>
                  <c:y val="-7.307482245138022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CC2-492C-B157-C05FEF872C7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15875" cap="flat" cmpd="sng" algn="ctr">
                      <a:solidFill>
                        <a:schemeClr val="accent4">
                          <a:alpha val="98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3 1T25'!$C$3</c:f>
              <c:strCache>
                <c:ptCount val="1"/>
                <c:pt idx="0">
                  <c:v>Porcentaje de Avance en las operaciones de resguardo y control</c:v>
                </c:pt>
              </c:strCache>
            </c:strRef>
          </c:cat>
          <c:val>
            <c:numRef>
              <c:f>'Componente 3 1T25'!$C$6</c:f>
              <c:numCache>
                <c:formatCode>0.00%</c:formatCode>
                <c:ptCount val="1"/>
                <c:pt idx="0">
                  <c:v>0.62733930024410089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CC2-492C-B157-C05FEF872C7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2600"/>
          <c:min val="0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200"/>
      </c:valAx>
      <c:valAx>
        <c:axId val="-882921200"/>
        <c:scaling>
          <c:orientation val="minMax"/>
          <c:max val="0.8"/>
          <c:min val="0"/>
        </c:scaling>
        <c:delete val="0"/>
        <c:axPos val="r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%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</c:valAx>
      <c:catAx>
        <c:axId val="-88292174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88292120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0" i="0" baseline="0">
                <a:effectLst/>
              </a:rPr>
              <a:t>DIRECCIÓN DE PATRIMONIO MUNICIPAL</a:t>
            </a:r>
          </a:p>
          <a:p>
            <a:pPr>
              <a:defRPr/>
            </a:pPr>
            <a:r>
              <a:rPr lang="es-MX" sz="1200" b="1" i="1" baseline="0">
                <a:effectLst/>
              </a:rPr>
              <a:t>ACTIVIDADES</a:t>
            </a:r>
            <a:endParaRPr lang="es-MX" sz="1200" i="1">
              <a:effectLst/>
            </a:endParaRPr>
          </a:p>
        </c:rich>
      </c:tx>
      <c:layout>
        <c:manualLayout>
          <c:xMode val="edge"/>
          <c:yMode val="edge"/>
          <c:x val="0.27288134776866607"/>
          <c:y val="4.5556206200960013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3 1T25'!$B$4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1023559455082049E-2"/>
                  <c:y val="6.565065384842048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9F0-442C-B7A8-C0BDF6585CEF}"/>
                </c:ext>
              </c:extLst>
            </c:dLbl>
            <c:dLbl>
              <c:idx val="1"/>
              <c:layout>
                <c:manualLayout>
                  <c:x val="-7.9522664170662873E-3"/>
                  <c:y val="2.85270084162203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9F0-442C-B7A8-C0BDF6585CEF}"/>
                </c:ext>
              </c:extLst>
            </c:dLbl>
            <c:dLbl>
              <c:idx val="2"/>
              <c:layout>
                <c:manualLayout>
                  <c:x val="3.9344349238698848E-3"/>
                  <c:y val="1.04126090283091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9F0-442C-B7A8-C0BDF6585CEF}"/>
                </c:ext>
              </c:extLst>
            </c:dLbl>
            <c:dLbl>
              <c:idx val="3"/>
              <c:layout>
                <c:manualLayout>
                  <c:x val="2.9453977295764394E-3"/>
                  <c:y val="1.18240856924254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9F0-442C-B7A8-C0BDF6585CEF}"/>
                </c:ext>
              </c:extLst>
            </c:dLbl>
            <c:dLbl>
              <c:idx val="4"/>
              <c:layout>
                <c:manualLayout>
                  <c:x val="-9.260093723140005E-3"/>
                  <c:y val="1.17410864575363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9F0-442C-B7A8-C0BDF6585CEF}"/>
                </c:ext>
              </c:extLst>
            </c:dLbl>
            <c:dLbl>
              <c:idx val="5"/>
              <c:layout>
                <c:manualLayout>
                  <c:x val="0"/>
                  <c:y val="1.09548802697718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9F0-442C-B7A8-C0BDF6585CE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3 1T25'!$C$3:$H$3</c:f>
              <c:strCache>
                <c:ptCount val="6"/>
                <c:pt idx="0">
                  <c:v> Avance en el Mantenimiento de las Áreas.</c:v>
                </c:pt>
                <c:pt idx="1">
                  <c:v> Avance en Expedientes Actualizados.</c:v>
                </c:pt>
                <c:pt idx="2">
                  <c:v>Avance en regulacion de bienes</c:v>
                </c:pt>
                <c:pt idx="3">
                  <c:v> Avance en Claves de Bienes </c:v>
                </c:pt>
                <c:pt idx="4">
                  <c:v> Avance en los Resguardos e Inventarios </c:v>
                </c:pt>
                <c:pt idx="5">
                  <c:v>Avance en evaluaciones basadas en las auditorias 
</c:v>
                </c:pt>
              </c:strCache>
            </c:strRef>
          </c:cat>
          <c:val>
            <c:numRef>
              <c:f>'Actividades 3 1T25'!$C$4:$H$4</c:f>
              <c:numCache>
                <c:formatCode>#,##0</c:formatCode>
                <c:ptCount val="6"/>
                <c:pt idx="0">
                  <c:v>1</c:v>
                </c:pt>
                <c:pt idx="1">
                  <c:v>713</c:v>
                </c:pt>
                <c:pt idx="2">
                  <c:v>713</c:v>
                </c:pt>
                <c:pt idx="3">
                  <c:v>500</c:v>
                </c:pt>
                <c:pt idx="4">
                  <c:v>500</c:v>
                </c:pt>
                <c:pt idx="5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9F0-442C-B7A8-C0BDF6585CEF}"/>
            </c:ext>
          </c:extLst>
        </c:ser>
        <c:ser>
          <c:idx val="1"/>
          <c:order val="1"/>
          <c:tx>
            <c:strRef>
              <c:f>'Actividades 3 1T25'!$B$5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1023559455082026E-2"/>
                  <c:y val="5.399843606068899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9F0-442C-B7A8-C0BDF6585CEF}"/>
                </c:ext>
              </c:extLst>
            </c:dLbl>
            <c:dLbl>
              <c:idx val="1"/>
              <c:layout>
                <c:manualLayout>
                  <c:x val="7.5716014312696015E-3"/>
                  <c:y val="1.2397245600612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69F0-442C-B7A8-C0BDF6585CEF}"/>
                </c:ext>
              </c:extLst>
            </c:dLbl>
            <c:dLbl>
              <c:idx val="2"/>
              <c:layout>
                <c:manualLayout>
                  <c:x val="2.0024015906070097E-2"/>
                  <c:y val="1.54660137719969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69F0-442C-B7A8-C0BDF6585CEF}"/>
                </c:ext>
              </c:extLst>
            </c:dLbl>
            <c:dLbl>
              <c:idx val="3"/>
              <c:layout>
                <c:manualLayout>
                  <c:x val="1.3315315136279177E-2"/>
                  <c:y val="1.40237413333307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69F0-442C-B7A8-C0BDF6585CEF}"/>
                </c:ext>
              </c:extLst>
            </c:dLbl>
            <c:dLbl>
              <c:idx val="4"/>
              <c:layout>
                <c:manualLayout>
                  <c:x val="2.0886932501316586E-2"/>
                  <c:y val="1.70926580878763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69F0-442C-B7A8-C0BDF6585CEF}"/>
                </c:ext>
              </c:extLst>
            </c:dLbl>
            <c:dLbl>
              <c:idx val="5"/>
              <c:layout>
                <c:manualLayout>
                  <c:x val="1.1023549600331126E-2"/>
                  <c:y val="7.30325351318118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69F0-442C-B7A8-C0BDF6585CE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3 1T25'!$C$3:$H$3</c:f>
              <c:strCache>
                <c:ptCount val="6"/>
                <c:pt idx="0">
                  <c:v> Avance en el Mantenimiento de las Áreas.</c:v>
                </c:pt>
                <c:pt idx="1">
                  <c:v> Avance en Expedientes Actualizados.</c:v>
                </c:pt>
                <c:pt idx="2">
                  <c:v>Avance en regulacion de bienes</c:v>
                </c:pt>
                <c:pt idx="3">
                  <c:v> Avance en Claves de Bienes </c:v>
                </c:pt>
                <c:pt idx="4">
                  <c:v> Avance en los Resguardos e Inventarios </c:v>
                </c:pt>
                <c:pt idx="5">
                  <c:v>Avance en evaluaciones basadas en las auditorias 
</c:v>
                </c:pt>
              </c:strCache>
            </c:strRef>
          </c:cat>
          <c:val>
            <c:numRef>
              <c:f>'Actividades 3 1T25'!$C$5:$H$5</c:f>
              <c:numCache>
                <c:formatCode>#,##0</c:formatCode>
                <c:ptCount val="6"/>
                <c:pt idx="0">
                  <c:v>1</c:v>
                </c:pt>
                <c:pt idx="1">
                  <c:v>733</c:v>
                </c:pt>
                <c:pt idx="2">
                  <c:v>501</c:v>
                </c:pt>
                <c:pt idx="3">
                  <c:v>142</c:v>
                </c:pt>
                <c:pt idx="4">
                  <c:v>142</c:v>
                </c:pt>
                <c:pt idx="5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69F0-442C-B7A8-C0BDF6585CE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6.2452071708767612E-2"/>
                  <c:y val="-2.94014885734858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69F0-442C-B7A8-C0BDF6585CEF}"/>
                </c:ext>
              </c:extLst>
            </c:dLbl>
            <c:dLbl>
              <c:idx val="1"/>
              <c:layout>
                <c:manualLayout>
                  <c:x val="-8.6423088163924175E-2"/>
                  <c:y val="-6.3722788252949969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102.80%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F-69F0-442C-B7A8-C0BDF6585CEF}"/>
                </c:ext>
              </c:extLst>
            </c:dLbl>
            <c:dLbl>
              <c:idx val="2"/>
              <c:layout>
                <c:manualLayout>
                  <c:x val="-3.6132620529660403E-2"/>
                  <c:y val="-9.0594276970160675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70.26%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0-69F0-442C-B7A8-C0BDF6585CEF}"/>
                </c:ext>
              </c:extLst>
            </c:dLbl>
            <c:dLbl>
              <c:idx val="3"/>
              <c:layout>
                <c:manualLayout>
                  <c:x val="-3.3381384517620259E-2"/>
                  <c:y val="-6.84728244616797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69F0-442C-B7A8-C0BDF6585CEF}"/>
                </c:ext>
              </c:extLst>
            </c:dLbl>
            <c:dLbl>
              <c:idx val="4"/>
              <c:layout>
                <c:manualLayout>
                  <c:x val="-6.7669719777022838E-2"/>
                  <c:y val="-6.91706862360837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69F0-442C-B7A8-C0BDF6585CEF}"/>
                </c:ext>
              </c:extLst>
            </c:dLbl>
            <c:dLbl>
              <c:idx val="5"/>
              <c:layout>
                <c:manualLayout>
                  <c:x val="-3.316168525256534E-2"/>
                  <c:y val="-3.5808546083931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69F0-442C-B7A8-C0BDF6585CE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accent4">
                          <a:lumMod val="60000"/>
                          <a:lumOff val="40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3 1T25'!$C$3:$H$3</c:f>
              <c:strCache>
                <c:ptCount val="6"/>
                <c:pt idx="0">
                  <c:v> Avance en el Mantenimiento de las Áreas.</c:v>
                </c:pt>
                <c:pt idx="1">
                  <c:v> Avance en Expedientes Actualizados.</c:v>
                </c:pt>
                <c:pt idx="2">
                  <c:v>Avance en regulacion de bienes</c:v>
                </c:pt>
                <c:pt idx="3">
                  <c:v> Avance en Claves de Bienes </c:v>
                </c:pt>
                <c:pt idx="4">
                  <c:v> Avance en los Resguardos e Inventarios </c:v>
                </c:pt>
                <c:pt idx="5">
                  <c:v>Avance en evaluaciones basadas en las auditorias 
</c:v>
                </c:pt>
              </c:strCache>
            </c:strRef>
          </c:cat>
          <c:val>
            <c:numRef>
              <c:f>'Actividades 3 1T25'!$C$6:$H$6</c:f>
              <c:numCache>
                <c:formatCode>0.00%</c:formatCode>
                <c:ptCount val="6"/>
                <c:pt idx="0">
                  <c:v>1</c:v>
                </c:pt>
                <c:pt idx="1">
                  <c:v>1.0280504908835906</c:v>
                </c:pt>
                <c:pt idx="2">
                  <c:v>0.7026647966339411</c:v>
                </c:pt>
                <c:pt idx="3">
                  <c:v>0.28399999999999997</c:v>
                </c:pt>
                <c:pt idx="4">
                  <c:v>0.28399999999999997</c:v>
                </c:pt>
                <c:pt idx="5">
                  <c:v>0.74193548387096775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4-69F0-442C-B7A8-C0BDF6585C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ax val="75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  <c:majorUnit val="50"/>
      </c:valAx>
      <c:valAx>
        <c:axId val="-882929360"/>
        <c:scaling>
          <c:orientation val="minMax"/>
          <c:max val="1.1000000000000001"/>
          <c:min val="0.1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%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  <c:majorUnit val="0.2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0" i="0" baseline="0">
                <a:effectLst/>
              </a:rPr>
              <a:t>ICCAL</a:t>
            </a:r>
          </a:p>
          <a:p>
            <a:pPr>
              <a:defRPr/>
            </a:pPr>
            <a:r>
              <a:rPr lang="es-MX" sz="1200" b="1" i="1" baseline="0">
                <a:effectLst/>
              </a:rPr>
              <a:t>COMPONENTE</a:t>
            </a:r>
            <a:endParaRPr lang="es-MX" sz="1200" i="1">
              <a:effectLst/>
            </a:endParaRPr>
          </a:p>
        </c:rich>
      </c:tx>
      <c:layout>
        <c:manualLayout>
          <c:xMode val="edge"/>
          <c:yMode val="edge"/>
          <c:x val="0.39661924905617851"/>
          <c:y val="1.501687191730306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4 1T25 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4 1T25 '!$C$3</c:f>
              <c:strCache>
                <c:ptCount val="1"/>
                <c:pt idx="0">
                  <c:v> Porcentaje de integrantes del personal municipal profesionalizado</c:v>
                </c:pt>
              </c:strCache>
            </c:strRef>
          </c:cat>
          <c:val>
            <c:numRef>
              <c:f>'Componente 4 1T25 '!$C$4</c:f>
              <c:numCache>
                <c:formatCode>General</c:formatCode>
                <c:ptCount val="1"/>
                <c:pt idx="0">
                  <c:v>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B7D-408C-91D3-DDCDD8804508}"/>
            </c:ext>
          </c:extLst>
        </c:ser>
        <c:ser>
          <c:idx val="1"/>
          <c:order val="1"/>
          <c:tx>
            <c:strRef>
              <c:f>'Componente 4 1T25 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4 1T25 '!$C$3</c:f>
              <c:strCache>
                <c:ptCount val="1"/>
                <c:pt idx="0">
                  <c:v> Porcentaje de integrantes del personal municipal profesionalizado</c:v>
                </c:pt>
              </c:strCache>
            </c:strRef>
          </c:cat>
          <c:val>
            <c:numRef>
              <c:f>'Componente 4 1T25 '!$C$5</c:f>
              <c:numCache>
                <c:formatCode>General</c:formatCode>
                <c:ptCount val="1"/>
                <c:pt idx="0">
                  <c:v>689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B7D-408C-91D3-DDCDD880450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4"/>
              </a:solidFill>
              <a:round/>
              <a:headEnd type="oval"/>
              <a:tailEnd type="oval"/>
            </a:ln>
            <a:effectLst>
              <a:glow rad="127000">
                <a:schemeClr val="accent4">
                  <a:lumMod val="40000"/>
                  <a:lumOff val="60000"/>
                </a:schemeClr>
              </a:glow>
              <a:outerShdw blurRad="50800" dist="50800" dir="5400000" algn="ctr" rotWithShape="0">
                <a:schemeClr val="bg1"/>
              </a:outerShdw>
            </a:effectLst>
          </c:spPr>
          <c:marker>
            <c:symbol val="none"/>
          </c:marker>
          <c:dLbls>
            <c:dLbl>
              <c:idx val="0"/>
              <c:layout>
                <c:manualLayout>
                  <c:x val="-0.13476550964681208"/>
                  <c:y val="-5.8213577388480896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3940BCFD-58D4-471C-8E00-214B1B75A0A9}" type="VALUE">
                      <a:rPr lang="en-US" sz="1200"/>
                      <a:pPr>
                        <a:defRPr sz="1100" b="1"/>
                      </a:pPr>
                      <a:t>[VALOR]</a:t>
                    </a:fld>
                    <a:endParaRPr lang="es-MX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861627172003992"/>
                      <c:h val="6.721382512515242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7B7D-408C-91D3-DDCDD880450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15875" cap="flat" cmpd="sng" algn="ctr">
                      <a:solidFill>
                        <a:schemeClr val="accent4">
                          <a:alpha val="98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4 1T25 '!$C$3</c:f>
              <c:strCache>
                <c:ptCount val="1"/>
                <c:pt idx="0">
                  <c:v> Porcentaje de integrantes del personal municipal profesionalizado</c:v>
                </c:pt>
              </c:strCache>
            </c:strRef>
          </c:cat>
          <c:val>
            <c:numRef>
              <c:f>'Componente 4 1T25 '!$C$6</c:f>
              <c:numCache>
                <c:formatCode>0.00%</c:formatCode>
                <c:ptCount val="1"/>
                <c:pt idx="0">
                  <c:v>1.7224999999999999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7B7D-408C-91D3-DDCDD88045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800"/>
          <c:min val="3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50"/>
      </c:valAx>
      <c:valAx>
        <c:axId val="-882921200"/>
        <c:scaling>
          <c:orientation val="minMax"/>
          <c:max val="2"/>
          <c:min val="1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  <c:majorUnit val="0.1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0E345E5-69E5-46CA-B395-52A6421A2A3D}" type="datetimeFigureOut">
              <a:rPr lang="en-US" smtClean="0"/>
              <a:t>6/24/2025</a:t>
            </a:fld>
            <a:endParaRPr lang="en-US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F85A3B2-6601-44E5-AE42-D842DC1A672C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3204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7106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69545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49575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67884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33416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6136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011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4B6457-97E7-414B-9DDF-F351C914E9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BB76DE1-0A04-0D4A-AAC4-B1EF5D2E6D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C4791CD-CA7A-5A46-A023-9CB0C3814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24/06/2025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43C7484-024B-4746-85C0-0C4B76698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C85D070-424F-CC4B-BA10-E02C744CC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93973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EFBC21-16D8-BE49-B0D4-BCFA86759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4321B81-1BB8-8E4B-8FDC-08571E6462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922D281-A4E4-2944-ADA2-82CFA66DC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24/06/2025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92F3B37-0916-3542-A4A0-2BD5F334A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BA2205C-C199-5E49-B4A5-7BA8062C1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79214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F80E750-39C1-DF43-8259-6260E36B8D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8D799E0-5A90-2D47-AD40-D69014B2AE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9D79760-9DAB-EE4E-B913-CCB3D3E19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24/06/2025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F32F2D8-463B-1D48-9B45-94804A7C5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8610823-C2FD-1646-A13E-BC35FE5C5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700242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F7B8E9-ACCF-DE40-A42D-411CC6C2C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0AF23D8-4817-F341-BD0D-AD2483116E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C42EE89-7F71-9343-9B4A-4CCC03CB1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24/06/2025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5B16D72-F859-0840-A8D7-DA762D6CE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CA86A1E-7B22-B74C-8070-CF30F6604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626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B9C628-9B10-184A-BF90-18FD6F7B4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C2212D1-AAC1-5A45-B5D9-938CF93823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1EEFD7F-B503-CF46-AAB6-87ECD52C4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24/06/2025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F441AD8-1AE7-8B41-91AF-AA44AEDBF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CB71F90-59AB-4444-A018-A274A3E0A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506226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AC2119-27FB-9E4E-B5BF-C07D60A2F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AE2BA35-CA44-4143-9D52-3B0670DF95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63DD19E-9D30-4244-BBD3-0E837A055D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678B5C8-C21B-EB4A-88ED-56F534C08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24/06/2025</a:t>
            </a:fld>
            <a:endParaRPr lang="es-ES_tradnl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A2E11DB-6CEC-D94B-AF53-E1F782865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039FF7D-B361-9A48-A5CA-852F925A9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458213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88F61B8-1510-8D49-944E-80BD7A0A0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024911C-54FD-8C48-8BFC-DAADFA7499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229F621-9CD7-DC45-9D28-6AE199E379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D714FEE-1909-5E48-91CF-A21B02204D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2E05B77-07EF-DD40-BDA8-27CE8530FD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11822A6-C32F-A042-A924-46F961F50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24/06/2025</a:t>
            </a:fld>
            <a:endParaRPr lang="es-ES_tradnl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0A22F9E-4514-A94E-B6C3-85A0EC5DE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2C40D86-05B5-D742-ADF3-FC3495B3F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4100850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B9C358-8BD9-A344-8B1F-1221E620E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E0BA330-F8F8-F245-940E-473577E738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24/06/2025</a:t>
            </a:fld>
            <a:endParaRPr lang="es-ES_tradnl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27DC52B-72AC-1C42-92B4-3B59FDE7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8C35862-B345-2444-85EC-9CBBC8C1B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17987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5176637-01DD-5F41-BC28-36B81411D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24/06/2025</a:t>
            </a:fld>
            <a:endParaRPr lang="es-ES_tradnl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52F34602-5039-0247-8615-72F1A1A06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9413057-F7D0-6344-A2E9-15A59EB12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632683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3F3766-B4F1-A243-82E1-33E9FFDAD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455258C-4D20-504B-907D-0579E54A16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D630014-8F63-5240-8880-4050E10284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8E78B4A-DA56-D14F-A5CD-E2CF4083A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24/06/2025</a:t>
            </a:fld>
            <a:endParaRPr lang="es-ES_tradnl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810CB0D-135B-D14D-BE44-2200DD72E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43A78BF-33D8-D34E-9568-F94CDCAAB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893428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13F14F-80CB-CF4A-9AA5-FA760D38D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806937E-0175-C946-9717-BB41ED62EC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668A21C-4975-5544-9675-CC0DB3EC85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1A18AD6-0A33-5145-96CA-684911556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24/06/2025</a:t>
            </a:fld>
            <a:endParaRPr lang="es-ES_tradnl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8E64733-ADBF-B94F-A858-886186875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D52B227-78C6-9E49-920F-03A65D440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002479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chemeClr val="accent6">
                <a:lumMod val="43000"/>
                <a:lumOff val="57000"/>
              </a:schemeClr>
            </a:gs>
            <a:gs pos="77000">
              <a:schemeClr val="accent5">
                <a:lumMod val="0"/>
                <a:lumOff val="100000"/>
              </a:schemeClr>
            </a:gs>
            <a:gs pos="0">
              <a:schemeClr val="accent5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9CA23C3-FA5F-2446-A92B-9C10A5421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260BC84-BB76-E842-B1E5-25D870CBE1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C34074-78C5-4048-88CA-EBDF41FB7E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7FA57-C585-244B-8F83-9BDCE76C2BCF}" type="datetimeFigureOut">
              <a:rPr lang="es-ES_tradnl" smtClean="0"/>
              <a:t>24/06/2025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AF080F6-92E7-4545-9012-1F02D5BECF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0EE611-63F7-434A-B371-B1A7844285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244225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Relationship Id="rId4" Type="http://schemas.openxmlformats.org/officeDocument/2006/relationships/chart" Target="../charts/char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Relationship Id="rId5" Type="http://schemas.openxmlformats.org/officeDocument/2006/relationships/chart" Target="../charts/chart14.xml"/><Relationship Id="rId4" Type="http://schemas.openxmlformats.org/officeDocument/2006/relationships/chart" Target="../charts/char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Relationship Id="rId4" Type="http://schemas.openxmlformats.org/officeDocument/2006/relationships/chart" Target="../charts/chart16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0.png"/><Relationship Id="rId12" Type="http://schemas.microsoft.com/office/2007/relationships/hdphoto" Target="../media/hdphoto5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32.png"/><Relationship Id="rId5" Type="http://schemas.openxmlformats.org/officeDocument/2006/relationships/image" Target="../media/image29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31.png"/><Relationship Id="rId14" Type="http://schemas.microsoft.com/office/2007/relationships/hdphoto" Target="../media/hdphoto6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Relationship Id="rId4" Type="http://schemas.openxmlformats.org/officeDocument/2006/relationships/chart" Target="../charts/char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Relationship Id="rId4" Type="http://schemas.openxmlformats.org/officeDocument/2006/relationships/chart" Target="../charts/char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6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Relationship Id="rId4" Type="http://schemas.openxmlformats.org/officeDocument/2006/relationships/chart" Target="../charts/char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uadroTexto 32">
            <a:extLst>
              <a:ext uri="{FF2B5EF4-FFF2-40B4-BE49-F238E27FC236}">
                <a16:creationId xmlns:a16="http://schemas.microsoft.com/office/drawing/2014/main" id="{98FA050F-DA14-5D47-860C-2B06FB8C55EA}"/>
              </a:ext>
            </a:extLst>
          </p:cNvPr>
          <p:cNvSpPr txBox="1"/>
          <p:nvPr/>
        </p:nvSpPr>
        <p:spPr>
          <a:xfrm>
            <a:off x="4430485" y="2579129"/>
            <a:ext cx="660268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200" b="1" dirty="0">
                <a:latin typeface="Arial Black" panose="020B0604020202020204" pitchFamily="34" charset="0"/>
                <a:cs typeface="Arial Black" panose="020B0604020202020204" pitchFamily="34" charset="0"/>
              </a:rPr>
              <a:t>PRIMERA SESIÓN</a:t>
            </a:r>
            <a:r>
              <a:rPr lang="es-MX" sz="2200" b="1" dirty="0">
                <a:solidFill>
                  <a:srgbClr val="FF00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es-MX" sz="2200" b="1" dirty="0">
                <a:latin typeface="Arial Black" panose="020B0604020202020204" pitchFamily="34" charset="0"/>
                <a:cs typeface="Arial Black" panose="020B0604020202020204" pitchFamily="34" charset="0"/>
              </a:rPr>
              <a:t>ORDINARIA 2025-2027</a:t>
            </a:r>
          </a:p>
          <a:p>
            <a:pPr algn="ctr"/>
            <a:r>
              <a:rPr lang="es-MX" sz="2200" dirty="0">
                <a:latin typeface="Arial Black" panose="020B0604020202020204" pitchFamily="34" charset="0"/>
                <a:cs typeface="Arial Black" panose="020B0604020202020204" pitchFamily="34" charset="0"/>
              </a:rPr>
              <a:t>SUBCOMITÉ SECTORIAL DEL EJE 1</a:t>
            </a:r>
          </a:p>
          <a:p>
            <a:pPr algn="ctr"/>
            <a:r>
              <a:rPr lang="es-MX" sz="2200" b="1" dirty="0">
                <a:latin typeface="Arial Black" panose="020B0604020202020204" pitchFamily="34" charset="0"/>
                <a:cs typeface="Arial Black" panose="020B0604020202020204" pitchFamily="34" charset="0"/>
              </a:rPr>
              <a:t>GOBIERNO HUMANISTA Y DE RESULTADOS</a:t>
            </a:r>
          </a:p>
        </p:txBody>
      </p:sp>
      <p:pic>
        <p:nvPicPr>
          <p:cNvPr id="35" name="Imagen 34">
            <a:extLst>
              <a:ext uri="{FF2B5EF4-FFF2-40B4-BE49-F238E27FC236}">
                <a16:creationId xmlns:a16="http://schemas.microsoft.com/office/drawing/2014/main" id="{D16FDEF1-01AF-904D-BC09-6352911267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109" y="463493"/>
            <a:ext cx="11823700" cy="101600"/>
          </a:xfrm>
          <a:prstGeom prst="rect">
            <a:avLst/>
          </a:prstGeom>
        </p:spPr>
      </p:pic>
      <p:sp>
        <p:nvSpPr>
          <p:cNvPr id="36" name="CuadroTexto 35">
            <a:extLst>
              <a:ext uri="{FF2B5EF4-FFF2-40B4-BE49-F238E27FC236}">
                <a16:creationId xmlns:a16="http://schemas.microsoft.com/office/drawing/2014/main" id="{6D1D4BCC-2746-A64A-8759-D332562A7905}"/>
              </a:ext>
            </a:extLst>
          </p:cNvPr>
          <p:cNvSpPr txBox="1"/>
          <p:nvPr/>
        </p:nvSpPr>
        <p:spPr>
          <a:xfrm>
            <a:off x="3752851" y="4503038"/>
            <a:ext cx="810831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200" b="1" dirty="0"/>
              <a:t>INFORME</a:t>
            </a:r>
            <a:r>
              <a:rPr lang="es-MX" sz="2200" dirty="0"/>
              <a:t> </a:t>
            </a:r>
            <a:r>
              <a:rPr lang="es-MX" sz="2200" b="1" dirty="0"/>
              <a:t>DE AVANCES EN CUMPLIMIENTO DE METAS Y OBJETIVOS</a:t>
            </a:r>
          </a:p>
          <a:p>
            <a:pPr algn="ctr"/>
            <a:r>
              <a:rPr lang="es-MX" sz="2000" b="1" dirty="0"/>
              <a:t>PROGRAMA DE ADMINISTRACIÓN DE BIENES Y SERVICIOS DEL MUNICIPIO</a:t>
            </a:r>
          </a:p>
          <a:p>
            <a:pPr algn="ctr"/>
            <a:r>
              <a:rPr lang="es-MX" sz="2400" b="1" dirty="0"/>
              <a:t> OFICIALÍA MAYOR</a:t>
            </a:r>
          </a:p>
          <a:p>
            <a:pPr algn="ctr"/>
            <a:endParaRPr lang="es-MX" sz="2400" b="1" dirty="0"/>
          </a:p>
          <a:p>
            <a:pPr algn="ctr"/>
            <a:r>
              <a:rPr lang="es-MX" sz="2400" dirty="0"/>
              <a:t>CORRESPONDIENTE AL TRIMESTRE ENERO-MARZO 2025</a:t>
            </a: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CC8BD34C-42EC-6345-9E2C-A04D5779E038}"/>
              </a:ext>
            </a:extLst>
          </p:cNvPr>
          <p:cNvSpPr txBox="1"/>
          <p:nvPr/>
        </p:nvSpPr>
        <p:spPr>
          <a:xfrm>
            <a:off x="1229926" y="6252303"/>
            <a:ext cx="12859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/>
              <a:t>JUNIO 2025</a:t>
            </a: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B45AFDFF-1686-7540-83FE-C2B0E37717C2}"/>
              </a:ext>
            </a:extLst>
          </p:cNvPr>
          <p:cNvSpPr txBox="1"/>
          <p:nvPr/>
        </p:nvSpPr>
        <p:spPr>
          <a:xfrm>
            <a:off x="934516" y="5948012"/>
            <a:ext cx="22765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/>
              <a:t>Cancún, Quintana Roo</a:t>
            </a: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4ECF4D7-2E31-A965-47B8-72D6BFD3A6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7870" y="605900"/>
            <a:ext cx="1299021" cy="1004867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05397225-691D-227A-AAF4-F528E7D76F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38057" y="645045"/>
            <a:ext cx="2934726" cy="100486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98C276AA-D742-B06C-B9A2-3D4C4EA817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5592" y="1852352"/>
            <a:ext cx="2674368" cy="3716916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882CD26B-7597-D5B1-E89C-356A3F20DAA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5339" y="780566"/>
            <a:ext cx="3742171" cy="733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5189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866102" y="116249"/>
            <a:ext cx="836091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Evidencias Fotográficas</a:t>
            </a:r>
          </a:p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Instituto de Capacitación en Calidad (ICCAL)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E9AFAB57-67CD-6AB2-2528-75BBFB3399C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3612" b="19909"/>
          <a:stretch/>
        </p:blipFill>
        <p:spPr>
          <a:xfrm>
            <a:off x="301453" y="1412458"/>
            <a:ext cx="6327948" cy="257515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FDBADE1C-D24E-FDC1-11A7-9C38FCD9E6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30316" y="4038601"/>
            <a:ext cx="5394539" cy="274125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B52D62CB-A909-6FF3-5D8E-90F66ABF041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1289" b="18196"/>
          <a:stretch/>
        </p:blipFill>
        <p:spPr>
          <a:xfrm>
            <a:off x="6730316" y="1412459"/>
            <a:ext cx="5394539" cy="257515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29386688-1CC0-8E21-D32D-1890F861163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1451" y="4038601"/>
            <a:ext cx="6327949" cy="274125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8167276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chemeClr val="accent6">
                <a:lumMod val="43000"/>
                <a:lumOff val="57000"/>
              </a:schemeClr>
            </a:gs>
            <a:gs pos="77000">
              <a:schemeClr val="accent5">
                <a:lumMod val="0"/>
                <a:lumOff val="100000"/>
              </a:schemeClr>
            </a:gs>
            <a:gs pos="0">
              <a:schemeClr val="accent5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807598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5967248" y="654500"/>
            <a:ext cx="5672519" cy="16315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" sz="1400" b="1" dirty="0">
                <a:solidFill>
                  <a:prstClr val="black"/>
                </a:solidFill>
              </a:rPr>
              <a:t>ACTIVIDADES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MX" sz="1400" b="1" dirty="0">
                <a:solidFill>
                  <a:prstClr val="black"/>
                </a:solidFill>
              </a:rPr>
              <a:t>ACT. 1.- </a:t>
            </a:r>
            <a:r>
              <a:rPr kumimoji="0" lang="es-MX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Se rebasa la meta programada en </a:t>
            </a:r>
            <a:r>
              <a:rPr lang="es-MX" sz="1400" dirty="0">
                <a:solidFill>
                  <a:prstClr val="black"/>
                </a:solidFill>
              </a:rPr>
              <a:t>el</a:t>
            </a:r>
            <a:r>
              <a:rPr kumimoji="0" lang="es-MX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indicador “Sistemas Informáticos”, con un logro del </a:t>
            </a:r>
            <a:r>
              <a:rPr lang="es-MX" sz="1400" b="1" dirty="0">
                <a:solidFill>
                  <a:prstClr val="black"/>
                </a:solidFill>
              </a:rPr>
              <a:t>130.5</a:t>
            </a:r>
            <a:r>
              <a: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%</a:t>
            </a:r>
            <a:r>
              <a:rPr lang="es-MX" sz="1400" b="1" dirty="0">
                <a:solidFill>
                  <a:prstClr val="black"/>
                </a:solidFill>
              </a:rPr>
              <a:t>, </a:t>
            </a:r>
            <a:r>
              <a:rPr lang="es-MX" sz="1400" dirty="0">
                <a:solidFill>
                  <a:prstClr val="black"/>
                </a:solidFill>
              </a:rPr>
              <a:t>al realizar 261 acciones, frente a las 200 programadas.</a:t>
            </a:r>
            <a:endParaRPr kumimoji="0" lang="es-MX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MX" sz="1400" b="1" dirty="0">
                <a:solidFill>
                  <a:prstClr val="black"/>
                </a:solidFill>
              </a:rPr>
              <a:t>ACT. 2.- </a:t>
            </a:r>
            <a:r>
              <a:rPr lang="es-MX" sz="1400" dirty="0">
                <a:solidFill>
                  <a:prstClr val="black"/>
                </a:solidFill>
              </a:rPr>
              <a:t>Se</a:t>
            </a:r>
            <a:r>
              <a:rPr lang="es-MX" sz="1400" b="1" dirty="0">
                <a:solidFill>
                  <a:prstClr val="black"/>
                </a:solidFill>
              </a:rPr>
              <a:t> </a:t>
            </a:r>
            <a:r>
              <a:rPr lang="es-MX" sz="1400" dirty="0">
                <a:solidFill>
                  <a:prstClr val="black"/>
                </a:solidFill>
              </a:rPr>
              <a:t>alcanza el</a:t>
            </a:r>
            <a:r>
              <a:rPr kumimoji="0" lang="es-MX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98%</a:t>
            </a:r>
            <a:r>
              <a:rPr kumimoji="0" lang="es-MX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de cumplimiento </a:t>
            </a:r>
            <a:r>
              <a:rPr lang="es-MX" sz="1400" dirty="0">
                <a:solidFill>
                  <a:prstClr val="black"/>
                </a:solidFill>
              </a:rPr>
              <a:t>en el</a:t>
            </a:r>
            <a:r>
              <a:rPr kumimoji="0" lang="es-MX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indicador “Servicios de Telecomunicaciones”, al atender un total de 150 servicios, de los 147 proyectados.</a:t>
            </a:r>
            <a:endParaRPr kumimoji="0" lang="es-ES_tradnl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MX" sz="1400" b="1" dirty="0">
                <a:solidFill>
                  <a:prstClr val="black"/>
                </a:solidFill>
              </a:rPr>
              <a:t>ACT. 3.- </a:t>
            </a:r>
            <a:r>
              <a:rPr lang="es-MX" sz="1400" dirty="0">
                <a:solidFill>
                  <a:prstClr val="black"/>
                </a:solidFill>
              </a:rPr>
              <a:t>En el indicador </a:t>
            </a:r>
            <a:r>
              <a:rPr kumimoji="0" lang="es-MX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“Servicios Técnicos Atendidos”, el </a:t>
            </a:r>
            <a:r>
              <a:rPr kumimoji="0" lang="es-MX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logr</a:t>
            </a:r>
            <a:r>
              <a:rPr lang="es-MX" sz="1400" dirty="0">
                <a:solidFill>
                  <a:prstClr val="black"/>
                </a:solidFill>
                <a:latin typeface="Calibri" panose="020F0502020204030204"/>
              </a:rPr>
              <a:t>o</a:t>
            </a:r>
            <a:r>
              <a:rPr kumimoji="0" lang="es-MX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es del </a:t>
            </a:r>
            <a:r>
              <a: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106.87%, </a:t>
            </a:r>
            <a:r>
              <a:rPr lang="es-MX" sz="1400" dirty="0">
                <a:solidFill>
                  <a:prstClr val="black"/>
                </a:solidFill>
                <a:latin typeface="Calibri" panose="020F0502020204030204"/>
              </a:rPr>
              <a:t>debido a</a:t>
            </a:r>
            <a:r>
              <a:rPr kumimoji="0" lang="es-MX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que se llevaron a cabo </a:t>
            </a:r>
            <a:r>
              <a:rPr kumimoji="0" lang="es-MX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855 servicios, frente a los 800 contemplados en el trimestre</a:t>
            </a:r>
            <a:r>
              <a:rPr lang="es-MX" sz="1400" dirty="0">
                <a:solidFill>
                  <a:prstClr val="black"/>
                </a:solidFill>
                <a:latin typeface="Calibri" panose="020F0502020204030204"/>
              </a:rPr>
              <a:t>.</a:t>
            </a: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2DB77BF-46B0-86DB-08FD-9E7404F94BBC}"/>
              </a:ext>
            </a:extLst>
          </p:cNvPr>
          <p:cNvSpPr txBox="1"/>
          <p:nvPr/>
        </p:nvSpPr>
        <p:spPr>
          <a:xfrm>
            <a:off x="552231" y="654500"/>
            <a:ext cx="4353540" cy="13149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COMPONENTE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_tradnl" sz="1400" dirty="0"/>
              <a:t>En el Componente</a:t>
            </a:r>
            <a:r>
              <a:rPr lang="es-ES_tradnl" sz="1400" b="1" dirty="0"/>
              <a:t> </a:t>
            </a:r>
            <a:r>
              <a:rPr lang="es-ES_tradnl" sz="1400" dirty="0"/>
              <a:t>“</a:t>
            </a:r>
            <a:r>
              <a:rPr lang="es-MX" sz="1400" dirty="0"/>
              <a:t>Porcentaje de Servicios de Sistemas de Información Brindados</a:t>
            </a:r>
            <a:r>
              <a:rPr lang="es-ES_tradnl" sz="1400" dirty="0"/>
              <a:t>” (PSIB) se logró un avance trimestral del </a:t>
            </a:r>
            <a:r>
              <a:rPr lang="es-ES_tradnl" sz="1400" b="1" dirty="0"/>
              <a:t>109.82%</a:t>
            </a:r>
            <a:r>
              <a:rPr lang="es-ES_tradnl" sz="1400" dirty="0"/>
              <a:t> al brindar 1,263 servicios de 1,150 programados.</a:t>
            </a:r>
            <a:endParaRPr lang="es-ES" sz="1400" b="1" dirty="0">
              <a:solidFill>
                <a:prstClr val="black"/>
              </a:solidFill>
              <a:latin typeface="Calibri" panose="020F0502020204030204"/>
            </a:endParaRP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endParaRPr kumimoji="0" lang="es-E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2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61A083A7-1F0C-311F-E1F1-9E03D9771CD3}"/>
              </a:ext>
            </a:extLst>
          </p:cNvPr>
          <p:cNvSpPr txBox="1"/>
          <p:nvPr/>
        </p:nvSpPr>
        <p:spPr>
          <a:xfrm>
            <a:off x="3228580" y="216629"/>
            <a:ext cx="5734839" cy="4378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DE TECNOLOGÍAS DE INFORMACIÓN Y COMUNICACIÓN (DTIC)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600" dirty="0">
              <a:solidFill>
                <a:prstClr val="black"/>
              </a:solidFill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F6B6E0C0-2738-4983-8949-8C6753266BB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30467847"/>
              </p:ext>
            </p:extLst>
          </p:nvPr>
        </p:nvGraphicFramePr>
        <p:xfrm>
          <a:off x="341632" y="2197509"/>
          <a:ext cx="4774738" cy="43553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5995F249-062E-4228-863F-5B8323B9832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08080049"/>
              </p:ext>
            </p:extLst>
          </p:nvPr>
        </p:nvGraphicFramePr>
        <p:xfrm>
          <a:off x="5904928" y="2831689"/>
          <a:ext cx="5734839" cy="39276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1669135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866274" y="116249"/>
            <a:ext cx="10166684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Evidencias Fotográficas</a:t>
            </a:r>
          </a:p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de Tecnologías de Información y Comunicación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58E6DD5D-31E1-10C2-350A-90DC23AE3B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670" r="14636"/>
          <a:stretch/>
        </p:blipFill>
        <p:spPr>
          <a:xfrm>
            <a:off x="8106639" y="1527810"/>
            <a:ext cx="3921164" cy="521394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74C5B179-C1B4-F5BC-7DC5-82224B4404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538" y="1527809"/>
            <a:ext cx="3774003" cy="521394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61E91B1C-D71C-FD5A-2599-C5A8C5A33D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85362" y="1527810"/>
            <a:ext cx="3910456" cy="521394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9661750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chemeClr val="accent6">
                <a:lumMod val="43000"/>
                <a:lumOff val="57000"/>
              </a:schemeClr>
            </a:gs>
            <a:gs pos="77000">
              <a:schemeClr val="accent5">
                <a:lumMod val="0"/>
                <a:lumOff val="100000"/>
              </a:schemeClr>
            </a:gs>
            <a:gs pos="0">
              <a:schemeClr val="accent5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807598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5829649" y="589992"/>
            <a:ext cx="5868365" cy="17812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" sz="1400" b="1" dirty="0">
                <a:solidFill>
                  <a:prstClr val="black"/>
                </a:solidFill>
              </a:rPr>
              <a:t>ACTIVIDADES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400" dirty="0"/>
              <a:t> </a:t>
            </a:r>
            <a:r>
              <a:rPr lang="es-MX" sz="1400" b="1" dirty="0">
                <a:solidFill>
                  <a:prstClr val="black"/>
                </a:solidFill>
              </a:rPr>
              <a:t>ACT. 1.-  </a:t>
            </a:r>
            <a:r>
              <a:rPr lang="es-MX" sz="1400" dirty="0">
                <a:solidFill>
                  <a:prstClr val="black"/>
                </a:solidFill>
              </a:rPr>
              <a:t>En el indicador </a:t>
            </a:r>
            <a:r>
              <a:rPr lang="es-MX" sz="1400" dirty="0"/>
              <a:t>“Servicios de Mantenimiento Municipal” se rebasa la meta con el </a:t>
            </a:r>
            <a:r>
              <a:rPr lang="es-MX" sz="1400" b="1" dirty="0"/>
              <a:t>157.33%</a:t>
            </a:r>
            <a:r>
              <a:rPr lang="es-MX" sz="1400" dirty="0"/>
              <a:t> de logro, al realizar 472 servicios de 300 programados.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400" b="1" dirty="0">
                <a:solidFill>
                  <a:prstClr val="black"/>
                </a:solidFill>
              </a:rPr>
              <a:t>ACT. 2.-  </a:t>
            </a:r>
            <a:r>
              <a:rPr lang="es-MX" sz="1400" dirty="0">
                <a:solidFill>
                  <a:prstClr val="black"/>
                </a:solidFill>
              </a:rPr>
              <a:t>E</a:t>
            </a:r>
            <a:r>
              <a:rPr lang="es-MX" sz="1400" dirty="0"/>
              <a:t>n el indicador “Logística de Eventos Oficiales Especiales” se realiza 1 evento estimado en el periodo, cumpliendo con el </a:t>
            </a:r>
            <a:r>
              <a:rPr lang="es-MX" sz="1400" b="1" dirty="0"/>
              <a:t>100%</a:t>
            </a:r>
            <a:r>
              <a:rPr lang="es-MX" sz="1400" dirty="0"/>
              <a:t>.</a:t>
            </a:r>
            <a:endParaRPr lang="es-ES" sz="1400" dirty="0"/>
          </a:p>
          <a:p>
            <a:pPr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400" b="1" dirty="0">
                <a:solidFill>
                  <a:prstClr val="black"/>
                </a:solidFill>
              </a:rPr>
              <a:t>ACT. 3.- </a:t>
            </a:r>
            <a:r>
              <a:rPr lang="es-MX" sz="1400" dirty="0">
                <a:solidFill>
                  <a:prstClr val="black"/>
                </a:solidFill>
              </a:rPr>
              <a:t>En el indicador </a:t>
            </a:r>
            <a:r>
              <a:rPr lang="es-MX" sz="1400" dirty="0"/>
              <a:t>“Logística de Eventos Atendidos, se supera la meta establecida, con un logro del </a:t>
            </a:r>
            <a:r>
              <a:rPr lang="es-MX" sz="1400" b="1" dirty="0"/>
              <a:t>154.80%, </a:t>
            </a:r>
            <a:r>
              <a:rPr lang="es-MX" sz="1400" dirty="0"/>
              <a:t>al atender 387 eventos de 250 programados. 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2DB77BF-46B0-86DB-08FD-9E7404F94BBC}"/>
              </a:ext>
            </a:extLst>
          </p:cNvPr>
          <p:cNvSpPr txBox="1"/>
          <p:nvPr/>
        </p:nvSpPr>
        <p:spPr>
          <a:xfrm>
            <a:off x="587480" y="589992"/>
            <a:ext cx="4353540" cy="19102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COMPONENTE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_tradnl" sz="1400" dirty="0"/>
              <a:t>En el Componente “</a:t>
            </a:r>
            <a:r>
              <a:rPr lang="es-MX" sz="1400" dirty="0"/>
              <a:t>Porcentaje de Servicios de Mantenimiento y Logística Realizados</a:t>
            </a:r>
            <a:r>
              <a:rPr lang="es-ES_tradnl" sz="1400" dirty="0"/>
              <a:t>” (PSML) se logró un avance trimestral del </a:t>
            </a:r>
            <a:r>
              <a:rPr lang="es-ES_tradnl" sz="1400" b="1" dirty="0"/>
              <a:t>156.07%</a:t>
            </a:r>
            <a:r>
              <a:rPr lang="es-ES_tradnl" sz="1400" dirty="0"/>
              <a:t> al realizar 860 servicios de mantenimiento, de 551 programados; </a:t>
            </a:r>
            <a:r>
              <a:rPr lang="es-MX" sz="1400" dirty="0"/>
              <a:t>este incremento sustancial es debido a que las solicitudes de mantenimiento correctivo se incrementaron, de igual forma, las solicitudes de logística para la realización de las audiencias públicas.</a:t>
            </a:r>
            <a:endParaRPr kumimoji="0" lang="es-E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2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61A083A7-1F0C-311F-E1F1-9E03D9771CD3}"/>
              </a:ext>
            </a:extLst>
          </p:cNvPr>
          <p:cNvSpPr txBox="1"/>
          <p:nvPr/>
        </p:nvSpPr>
        <p:spPr>
          <a:xfrm>
            <a:off x="3228580" y="216629"/>
            <a:ext cx="5734839" cy="4378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DE SERVICIOS GENERALES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600" dirty="0">
              <a:solidFill>
                <a:prstClr val="black"/>
              </a:solidFill>
            </a:endParaRP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FE767BF5-0F8D-4355-BA7C-115396E16AE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8250020"/>
              </p:ext>
            </p:extLst>
          </p:nvPr>
        </p:nvGraphicFramePr>
        <p:xfrm>
          <a:off x="379834" y="2776313"/>
          <a:ext cx="4755342" cy="38650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E03B9F87-1FB3-4429-822E-CD79E5A1F4C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36461382"/>
              </p:ext>
            </p:extLst>
          </p:nvPr>
        </p:nvGraphicFramePr>
        <p:xfrm>
          <a:off x="5596728" y="2435771"/>
          <a:ext cx="6101286" cy="4205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0124983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866102" y="116249"/>
            <a:ext cx="836091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Evidencias Fotográficas</a:t>
            </a:r>
          </a:p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de Servicios Generales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00489283-9F93-A572-2C70-93CAA6148FA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455" b="18606"/>
          <a:stretch/>
        </p:blipFill>
        <p:spPr>
          <a:xfrm>
            <a:off x="4185357" y="1533910"/>
            <a:ext cx="3857625" cy="520784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8839385F-BB0C-40DA-BC53-3108C83A30B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455" b="18517"/>
          <a:stretch/>
        </p:blipFill>
        <p:spPr>
          <a:xfrm>
            <a:off x="200538" y="1527810"/>
            <a:ext cx="3855749" cy="521394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9BFC9016-C05E-D0CE-81B3-3030AF155EC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299" b="17762"/>
          <a:stretch/>
        </p:blipFill>
        <p:spPr>
          <a:xfrm>
            <a:off x="8135713" y="1533910"/>
            <a:ext cx="3855749" cy="520784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0263910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chemeClr val="accent6">
                <a:lumMod val="43000"/>
                <a:lumOff val="57000"/>
              </a:schemeClr>
            </a:gs>
            <a:gs pos="77000">
              <a:schemeClr val="accent5">
                <a:lumMod val="0"/>
                <a:lumOff val="100000"/>
              </a:schemeClr>
            </a:gs>
            <a:gs pos="0">
              <a:schemeClr val="accent5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807598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5756422" y="418669"/>
            <a:ext cx="5939246" cy="2290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" sz="1400" b="1" dirty="0">
                <a:solidFill>
                  <a:prstClr val="black"/>
                </a:solidFill>
              </a:rPr>
              <a:t>ACTIVIDADES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400" b="1" dirty="0">
                <a:solidFill>
                  <a:prstClr val="black"/>
                </a:solidFill>
              </a:rPr>
              <a:t>ACT. 1.- </a:t>
            </a:r>
            <a:r>
              <a:rPr lang="es-MX" sz="1400" dirty="0"/>
              <a:t>En el primer indicador se </a:t>
            </a:r>
            <a:r>
              <a:rPr lang="es-ES_tradnl" sz="1400" dirty="0"/>
              <a:t>logra el </a:t>
            </a:r>
            <a:r>
              <a:rPr lang="es-ES_tradnl" sz="1400" b="1" dirty="0"/>
              <a:t>88.88%,</a:t>
            </a:r>
            <a:r>
              <a:rPr lang="es-ES_tradnl" sz="1400" dirty="0"/>
              <a:t> al participar en 18 conmemoraciones  cívicas  de un total de 16 programadas. La </a:t>
            </a:r>
            <a:r>
              <a:rPr lang="es-MX" sz="1400" dirty="0"/>
              <a:t>suspensión de clases por el paro de maestros fue causal para que no se alcance la meta.</a:t>
            </a:r>
            <a:endParaRPr lang="es-ES_tradnl" sz="1400" dirty="0"/>
          </a:p>
          <a:p>
            <a:pPr algn="just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ACT. 2.- </a:t>
            </a:r>
            <a:r>
              <a:rPr lang="es-ES_tradnl" sz="1400" dirty="0"/>
              <a:t>En el segundo indicador se cumple con el </a:t>
            </a:r>
            <a:r>
              <a:rPr lang="es-ES_tradnl" sz="1400" b="1" dirty="0"/>
              <a:t>100%</a:t>
            </a:r>
            <a:r>
              <a:rPr lang="es-ES_tradnl" sz="1400" dirty="0"/>
              <a:t> de la meta, al tener 27</a:t>
            </a:r>
            <a:r>
              <a:rPr lang="es-MX" sz="1400" dirty="0"/>
              <a:t> participaciones musicales, de las 27 contempladas en el t</a:t>
            </a:r>
            <a:r>
              <a:rPr lang="es-ES_tradnl" sz="1400" dirty="0"/>
              <a:t>rimestre.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400" b="1" dirty="0">
                <a:solidFill>
                  <a:prstClr val="black"/>
                </a:solidFill>
              </a:rPr>
              <a:t>ACT. 3.- </a:t>
            </a:r>
            <a:r>
              <a:rPr lang="es-MX" sz="1400" dirty="0">
                <a:solidFill>
                  <a:prstClr val="black"/>
                </a:solidFill>
              </a:rPr>
              <a:t>S</a:t>
            </a:r>
            <a:r>
              <a:rPr lang="es-MX" sz="1400" dirty="0"/>
              <a:t>e alcanza</a:t>
            </a:r>
            <a:r>
              <a:rPr lang="es-ES_tradnl" sz="1400" dirty="0"/>
              <a:t> el </a:t>
            </a:r>
            <a:r>
              <a:rPr lang="es-ES_tradnl" sz="1400" b="1" dirty="0"/>
              <a:t>80% </a:t>
            </a:r>
            <a:r>
              <a:rPr lang="es-ES_tradnl" sz="1400" dirty="0"/>
              <a:t>de la meta en el indicador “</a:t>
            </a:r>
            <a:r>
              <a:rPr lang="es-MX" sz="1400" dirty="0"/>
              <a:t>Eventos Especiales Atendidos”</a:t>
            </a:r>
            <a:r>
              <a:rPr lang="es-ES" sz="1400" dirty="0"/>
              <a:t> al atender 4 de los 5 eventos proyectados. La meta no se alcanza debido a que no se realizaron las solicitudes de apoyo esperadas por parte de las </a:t>
            </a:r>
            <a:r>
              <a:rPr lang="es-MX" sz="1400" dirty="0"/>
              <a:t>fuerzas armadas.</a:t>
            </a:r>
            <a:endParaRPr kumimoji="0" lang="es-ES_tradnl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2DB77BF-46B0-86DB-08FD-9E7404F94BBC}"/>
              </a:ext>
            </a:extLst>
          </p:cNvPr>
          <p:cNvSpPr txBox="1"/>
          <p:nvPr/>
        </p:nvSpPr>
        <p:spPr>
          <a:xfrm>
            <a:off x="379834" y="418669"/>
            <a:ext cx="4353540" cy="11961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COMPONENTE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_tradnl" sz="1400" dirty="0"/>
              <a:t>En el Componente “</a:t>
            </a:r>
            <a:r>
              <a:rPr lang="es-MX" sz="1400" dirty="0"/>
              <a:t>Porcentaje de Eventos Cívicos y Culturales Realizados</a:t>
            </a:r>
            <a:r>
              <a:rPr lang="es-ES_tradnl" sz="1400" dirty="0"/>
              <a:t>”(PECR) se logró un avance trimestral del </a:t>
            </a:r>
            <a:r>
              <a:rPr lang="es-ES_tradnl" sz="1400" b="1" dirty="0"/>
              <a:t>94%</a:t>
            </a:r>
            <a:r>
              <a:rPr lang="es-ES_tradnl" sz="1400" dirty="0"/>
              <a:t> al realizar  47 eventos frente a los 50 programados.</a:t>
            </a:r>
            <a:endParaRPr lang="es-ES" sz="14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2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61A083A7-1F0C-311F-E1F1-9E03D9771CD3}"/>
              </a:ext>
            </a:extLst>
          </p:cNvPr>
          <p:cNvSpPr txBox="1"/>
          <p:nvPr/>
        </p:nvSpPr>
        <p:spPr>
          <a:xfrm>
            <a:off x="3228580" y="191916"/>
            <a:ext cx="5734839" cy="27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UNIDAD DE EVENTOS CÍVICOS</a:t>
            </a:r>
            <a:endParaRPr lang="es-ES" sz="1600" dirty="0">
              <a:solidFill>
                <a:prstClr val="black"/>
              </a:solidFill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E7605E02-1BC5-4CBE-9DCF-D7C5C61CCC6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07782821"/>
              </p:ext>
            </p:extLst>
          </p:nvPr>
        </p:nvGraphicFramePr>
        <p:xfrm>
          <a:off x="379833" y="2285999"/>
          <a:ext cx="4531125" cy="41533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D4488A24-AA24-454F-A5EC-605895E4536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8459941"/>
              </p:ext>
            </p:extLst>
          </p:nvPr>
        </p:nvGraphicFramePr>
        <p:xfrm>
          <a:off x="5618341" y="2869325"/>
          <a:ext cx="6215408" cy="3796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209023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866102" y="116249"/>
            <a:ext cx="836091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Evidencias Fotográficas</a:t>
            </a:r>
          </a:p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de Eventos Cívicos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10EEB90-B518-09CF-21C8-86608D980C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 t="4573" b="4097"/>
          <a:stretch/>
        </p:blipFill>
        <p:spPr>
          <a:xfrm>
            <a:off x="200538" y="1529742"/>
            <a:ext cx="4347507" cy="2480283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28B69846-FEB1-F7C9-DF49-7B571C7893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29517" y="1527811"/>
            <a:ext cx="3410083" cy="2480282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F04B05F4-10D1-0164-2A52-C4A3B365E69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 t="5446" r="13971"/>
          <a:stretch/>
        </p:blipFill>
        <p:spPr>
          <a:xfrm>
            <a:off x="4624111" y="1527810"/>
            <a:ext cx="3929340" cy="2480283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CF6A3167-68E0-8AC9-6748-1CECBD40252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t="5488" b="3952"/>
          <a:stretch/>
        </p:blipFill>
        <p:spPr>
          <a:xfrm>
            <a:off x="200538" y="4077283"/>
            <a:ext cx="4347507" cy="2664468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385909C9-AEA9-38E1-2F50-42C84957D191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1988" t="13119" r="7090" b="3859"/>
          <a:stretch/>
        </p:blipFill>
        <p:spPr>
          <a:xfrm>
            <a:off x="4624111" y="4077283"/>
            <a:ext cx="3929340" cy="2664468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AE20DDDE-E613-A9ED-8F48-0E66503C236C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rcRect r="13087"/>
          <a:stretch/>
        </p:blipFill>
        <p:spPr>
          <a:xfrm>
            <a:off x="8629517" y="4077283"/>
            <a:ext cx="3419095" cy="2664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2702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chemeClr val="accent6">
                <a:lumMod val="43000"/>
                <a:lumOff val="57000"/>
              </a:schemeClr>
            </a:gs>
            <a:gs pos="77000">
              <a:schemeClr val="accent5">
                <a:lumMod val="0"/>
                <a:lumOff val="100000"/>
              </a:schemeClr>
            </a:gs>
            <a:gs pos="0">
              <a:schemeClr val="accent5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807598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5888422" y="418669"/>
            <a:ext cx="5917464" cy="19855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" sz="1400" b="1" dirty="0">
                <a:solidFill>
                  <a:prstClr val="black"/>
                </a:solidFill>
              </a:rPr>
              <a:t>ACTIVIDADES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400" b="1" dirty="0">
                <a:solidFill>
                  <a:prstClr val="black"/>
                </a:solidFill>
              </a:rPr>
              <a:t>ACT. 1.- </a:t>
            </a:r>
            <a:r>
              <a:rPr lang="es-MX" sz="1400" dirty="0"/>
              <a:t>En el indicador “Porcentaje de Incidencias”, se rebasa la meta con un </a:t>
            </a:r>
            <a:r>
              <a:rPr lang="es-MX" sz="1400" b="1" dirty="0"/>
              <a:t>120%</a:t>
            </a:r>
            <a:r>
              <a:rPr lang="es-MX" sz="1400" dirty="0"/>
              <a:t> de logro al atender 900 incidencias, frente a las 750 proyectadas.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400" b="1" dirty="0">
                <a:solidFill>
                  <a:prstClr val="black"/>
                </a:solidFill>
              </a:rPr>
              <a:t>ACT. 2.- </a:t>
            </a:r>
            <a:r>
              <a:rPr lang="es-MX" sz="1400" dirty="0">
                <a:solidFill>
                  <a:prstClr val="black"/>
                </a:solidFill>
              </a:rPr>
              <a:t>E</a:t>
            </a:r>
            <a:r>
              <a:rPr lang="es-MX" sz="1400" dirty="0"/>
              <a:t>n el indicador “Reporte de Finiquitos y/o Liquidación” se supera la meta con el </a:t>
            </a:r>
            <a:r>
              <a:rPr lang="es-MX" sz="1400" b="1" dirty="0"/>
              <a:t>106.25%, </a:t>
            </a:r>
            <a:r>
              <a:rPr lang="es-MX" sz="1400" dirty="0"/>
              <a:t>toda vez que se entregaron 85 reportes, de los 80 contemplados en el periodo.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400" b="1" dirty="0">
                <a:solidFill>
                  <a:prstClr val="black"/>
                </a:solidFill>
              </a:rPr>
              <a:t>ACT. 3.- </a:t>
            </a:r>
            <a:r>
              <a:rPr lang="es-MX" sz="1400" dirty="0">
                <a:solidFill>
                  <a:prstClr val="black"/>
                </a:solidFill>
              </a:rPr>
              <a:t>Finalmente, en el indicador </a:t>
            </a:r>
            <a:r>
              <a:rPr lang="es-MX" sz="1400" dirty="0"/>
              <a:t>“Expedientes de Personal por Incidencias Actualizados”, se rebasa la meta con el </a:t>
            </a:r>
            <a:r>
              <a:rPr lang="es-MX" sz="1400" b="1" dirty="0"/>
              <a:t>133.33%</a:t>
            </a:r>
            <a:r>
              <a:rPr lang="es-MX" sz="1400" dirty="0"/>
              <a:t>, debido a que se realizó la actualización de 1,000 expedientes, frente a los 750 proyectados en el trimestre.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2DB77BF-46B0-86DB-08FD-9E7404F94BBC}"/>
              </a:ext>
            </a:extLst>
          </p:cNvPr>
          <p:cNvSpPr txBox="1"/>
          <p:nvPr/>
        </p:nvSpPr>
        <p:spPr>
          <a:xfrm>
            <a:off x="379833" y="557784"/>
            <a:ext cx="4680897" cy="14189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COMPONENTE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_tradnl" sz="1400" dirty="0"/>
              <a:t>En el Componente “</a:t>
            </a:r>
            <a:r>
              <a:rPr lang="es-MX" sz="1400" dirty="0"/>
              <a:t>Porcentaje de Plantillas de Personal Municipal Entregadas</a:t>
            </a:r>
            <a:r>
              <a:rPr lang="es-ES_tradnl" sz="1400" dirty="0"/>
              <a:t>” (PPPME) se logró superar la meta proyectada, con el </a:t>
            </a:r>
            <a:r>
              <a:rPr lang="es-ES_tradnl" sz="1400" b="1" dirty="0"/>
              <a:t>101.88%,</a:t>
            </a:r>
            <a:r>
              <a:rPr lang="es-ES_tradnl" sz="1400" dirty="0"/>
              <a:t> al entregar 324 plantillas de personal de 318 programados en el trimestre.</a:t>
            </a:r>
            <a:endParaRPr lang="es-ES" sz="14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2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61A083A7-1F0C-311F-E1F1-9E03D9771CD3}"/>
              </a:ext>
            </a:extLst>
          </p:cNvPr>
          <p:cNvSpPr txBox="1"/>
          <p:nvPr/>
        </p:nvSpPr>
        <p:spPr>
          <a:xfrm>
            <a:off x="3228580" y="191916"/>
            <a:ext cx="5734839" cy="273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DE RECURSOS HUMANOS</a:t>
            </a:r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F04CC414-731E-47DB-B503-68115E79583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7390454"/>
              </p:ext>
            </p:extLst>
          </p:nvPr>
        </p:nvGraphicFramePr>
        <p:xfrm>
          <a:off x="275435" y="2695903"/>
          <a:ext cx="4774738" cy="39701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1521ECCD-206B-4C5B-A296-6F2A71C0488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44773200"/>
              </p:ext>
            </p:extLst>
          </p:nvPr>
        </p:nvGraphicFramePr>
        <p:xfrm>
          <a:off x="5801710" y="2695903"/>
          <a:ext cx="6049307" cy="39701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9385871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5">
            <a:extLst>
              <a:ext uri="{FF2B5EF4-FFF2-40B4-BE49-F238E27FC236}">
                <a16:creationId xmlns:a16="http://schemas.microsoft.com/office/drawing/2014/main" id="{7ED7575E-88D2-B771-681D-46A7E55415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576457" cy="6858000"/>
          </a:xfrm>
          <a:prstGeom prst="rect">
            <a:avLst/>
          </a:prstGeom>
          <a:solidFill>
            <a:schemeClr val="bg1">
              <a:lumMod val="9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41" name="Straight Connector 37">
            <a:extLst>
              <a:ext uri="{FF2B5EF4-FFF2-40B4-BE49-F238E27FC236}">
                <a16:creationId xmlns:a16="http://schemas.microsoft.com/office/drawing/2014/main" id="{249EDD1B-F94D-B4E6-ACAA-566B9A26FD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9939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687430" y="1028581"/>
            <a:ext cx="3939871" cy="47036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n-US" sz="16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El Programa Presupuestario Anual </a:t>
            </a:r>
            <a:r>
              <a:rPr kumimoji="0" lang="en-US" sz="1600" b="1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M-PPA 1.4 PROGRAMA DE ADMINISTRACIÓN DE BIENES Y SERVICIOS DEL MUNICIPIO </a:t>
            </a:r>
            <a:r>
              <a:rPr kumimoji="0" lang="en-US" sz="16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correspondiente a la Oficialía Mayor, tiene </a:t>
            </a:r>
            <a:r>
              <a:rPr kumimoji="0" lang="en-US" sz="160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como</a:t>
            </a:r>
            <a:r>
              <a:rPr kumimoji="0" lang="en-US" sz="16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</a:t>
            </a:r>
            <a:r>
              <a:rPr kumimoji="0" lang="en-US" sz="160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Propósito</a:t>
            </a:r>
            <a:r>
              <a:rPr lang="en-US" sz="1600" dirty="0"/>
              <a:t> </a:t>
            </a:r>
            <a:r>
              <a:rPr kumimoji="0" lang="es-MX" sz="16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Contribuir al logro del Objetivo Estratégico del Plan Municipal de Desarrollo, combinando nuestro compromiso con el Bienestar de las personas mediante un enfoque pragmático y profesional de la gestión pública, logrando que los beneficios sean palpables y sostenibles en el tiempo.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  <a:defRPr/>
            </a:pPr>
            <a:endParaRPr lang="en-US" sz="1600" dirty="0"/>
          </a:p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n-US" sz="1400" b="1" dirty="0"/>
              <a:t>NIVEL </a:t>
            </a:r>
            <a:r>
              <a:rPr kumimoji="0" lang="en-US" sz="1400" b="1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PROPÓSITO</a:t>
            </a:r>
            <a:endParaRPr lang="en-US" sz="1400" b="1" dirty="0"/>
          </a:p>
          <a:p>
            <a:pPr marR="0" lvl="0" algn="just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en-US" sz="16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En </a:t>
            </a:r>
            <a:r>
              <a:rPr kumimoji="0" lang="es-MX" sz="1600" i="0" u="none" strike="noStrike" cap="none" spc="0" normalizeH="0" baseline="0" dirty="0">
                <a:ln>
                  <a:noFill/>
                </a:ln>
                <a:effectLst/>
                <a:uLnTx/>
                <a:uFillTx/>
              </a:rPr>
              <a:t>este</a:t>
            </a:r>
            <a:r>
              <a:rPr kumimoji="0" lang="en-US" sz="16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</a:t>
            </a:r>
            <a:r>
              <a:rPr kumimoji="0" lang="es-MX" sz="1600" i="0" u="none" strike="noStrike" cap="none" spc="0" normalizeH="0" baseline="0" dirty="0">
                <a:ln>
                  <a:noFill/>
                </a:ln>
                <a:effectLst/>
                <a:uLnTx/>
                <a:uFillTx/>
              </a:rPr>
              <a:t>trimestre</a:t>
            </a:r>
            <a:r>
              <a:rPr kumimoji="0" lang="en-US" sz="16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se </a:t>
            </a:r>
            <a:r>
              <a:rPr kumimoji="0" lang="en-US" sz="160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alcanza</a:t>
            </a:r>
            <a:r>
              <a:rPr lang="en-US" sz="1600" dirty="0"/>
              <a:t> </a:t>
            </a:r>
            <a:r>
              <a:rPr kumimoji="0" lang="en-US" sz="160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el</a:t>
            </a:r>
            <a:r>
              <a:rPr kumimoji="0" lang="en-US" sz="16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</a:t>
            </a:r>
            <a:r>
              <a:rPr lang="en-US" sz="1600" b="1" dirty="0"/>
              <a:t>97.69</a:t>
            </a:r>
            <a:r>
              <a:rPr kumimoji="0" lang="en-US" sz="1600" b="1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% </a:t>
            </a:r>
            <a:r>
              <a:rPr kumimoji="0" lang="en-US" sz="16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de avance del indicador </a:t>
            </a:r>
            <a:r>
              <a:rPr kumimoji="0" lang="en-US" sz="1600" b="1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“</a:t>
            </a:r>
            <a:r>
              <a:rPr kumimoji="0" lang="es-MX" sz="1600" b="1" i="0" u="none" strike="noStrike" cap="none" spc="0" normalizeH="0" baseline="0" dirty="0">
                <a:ln>
                  <a:noFill/>
                </a:ln>
                <a:effectLst/>
                <a:uLnTx/>
                <a:uFillTx/>
              </a:rPr>
              <a:t>Porcentaje</a:t>
            </a:r>
            <a:r>
              <a:rPr kumimoji="0" lang="en-US" sz="1600" b="1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de Solicitudes </a:t>
            </a:r>
            <a:r>
              <a:rPr kumimoji="0" lang="es-MX" sz="1600" b="1" i="0" u="none" strike="noStrike" cap="none" spc="0" normalizeH="0" baseline="0" dirty="0">
                <a:ln>
                  <a:noFill/>
                </a:ln>
                <a:effectLst/>
                <a:uLnTx/>
                <a:uFillTx/>
              </a:rPr>
              <a:t>Administrativas</a:t>
            </a:r>
            <a:r>
              <a:rPr kumimoji="0" lang="en-US" sz="1600" b="1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</a:t>
            </a:r>
            <a:r>
              <a:rPr kumimoji="0" lang="es-MX" sz="1600" b="1" i="0" u="none" strike="noStrike" cap="none" spc="0" normalizeH="0" baseline="0" dirty="0">
                <a:ln>
                  <a:noFill/>
                </a:ln>
                <a:effectLst/>
                <a:uLnTx/>
                <a:uFillTx/>
              </a:rPr>
              <a:t>Atendidas</a:t>
            </a:r>
            <a:r>
              <a:rPr kumimoji="0" lang="en-US" sz="1600" b="1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” </a:t>
            </a:r>
            <a:r>
              <a:rPr kumimoji="0" lang="en-US" sz="16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(PSAA), al </a:t>
            </a:r>
            <a:r>
              <a:rPr kumimoji="0" lang="en-US" sz="160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atender</a:t>
            </a:r>
            <a:r>
              <a:rPr lang="en-US" sz="1600" dirty="0"/>
              <a:t> </a:t>
            </a:r>
            <a:r>
              <a:rPr kumimoji="0" lang="en-US" sz="16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1,063,505 solicitudes </a:t>
            </a:r>
            <a:r>
              <a:rPr kumimoji="0" lang="en-US" sz="160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administrativas</a:t>
            </a:r>
            <a:r>
              <a:rPr lang="en-US" sz="1600" dirty="0"/>
              <a:t> </a:t>
            </a:r>
            <a:r>
              <a:rPr kumimoji="0" lang="en-US" sz="16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de un total de 1,</a:t>
            </a:r>
            <a:r>
              <a:rPr lang="en-US" sz="1600" dirty="0"/>
              <a:t>088,572</a:t>
            </a:r>
            <a:r>
              <a:rPr kumimoji="0" lang="en-US" sz="160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programadas en el trimestre. </a:t>
            </a:r>
            <a:endParaRPr kumimoji="0" lang="en-US" sz="1100" b="1" i="0" u="none" strike="noStrike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0" marR="0" lvl="0" indent="-22860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100" b="0" i="0" u="none" strike="noStrike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R="0" lvl="0" indent="-22860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100" b="0" i="0" u="none" strike="noStrike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R="0" lvl="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endParaRPr kumimoji="0" lang="en-US" sz="1100" b="0" i="0" u="none" strike="noStrike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0" marR="0" lvl="0" indent="-228600" fontAlgn="auto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100" b="0" i="0" u="none" strike="noStrike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F1637B4D-E131-B60F-5BD5-CB04473B2F7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2089222"/>
              </p:ext>
            </p:extLst>
          </p:nvPr>
        </p:nvGraphicFramePr>
        <p:xfrm>
          <a:off x="1123390" y="871146"/>
          <a:ext cx="5329676" cy="51943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4354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chemeClr val="accent6">
                <a:lumMod val="43000"/>
                <a:lumOff val="57000"/>
              </a:schemeClr>
            </a:gs>
            <a:gs pos="77000">
              <a:schemeClr val="accent5">
                <a:lumMod val="0"/>
                <a:lumOff val="100000"/>
              </a:schemeClr>
            </a:gs>
            <a:gs pos="0">
              <a:schemeClr val="accent5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807598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6550214" y="468949"/>
            <a:ext cx="5074509" cy="11649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" sz="1400" b="1" dirty="0">
                <a:solidFill>
                  <a:prstClr val="black"/>
                </a:solidFill>
              </a:rPr>
              <a:t>ACTIVIDADES</a:t>
            </a:r>
            <a:endParaRPr kumimoji="0" lang="es-E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R="0" lvl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lang="es-ES_tradnl" sz="1400" dirty="0"/>
              <a:t>En la actividad de acuerdos establecidos, se logra la meta establecida con el </a:t>
            </a:r>
            <a:r>
              <a:rPr lang="es-ES_tradnl" sz="1400" b="1" dirty="0"/>
              <a:t>100%, </a:t>
            </a:r>
            <a:r>
              <a:rPr lang="es-ES_tradnl" sz="1400" dirty="0"/>
              <a:t>al otorgar cumplimiento a los 20 acuerdos que se tenían proyectados.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endParaRPr kumimoji="0" lang="es-E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2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2DB77BF-46B0-86DB-08FD-9E7404F94BBC}"/>
              </a:ext>
            </a:extLst>
          </p:cNvPr>
          <p:cNvSpPr txBox="1"/>
          <p:nvPr/>
        </p:nvSpPr>
        <p:spPr>
          <a:xfrm>
            <a:off x="411890" y="468949"/>
            <a:ext cx="5074509" cy="15740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COMPONENTE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400" dirty="0">
                <a:solidFill>
                  <a:prstClr val="black"/>
                </a:solidFill>
              </a:rPr>
              <a:t>La Oficialía Mayor </a:t>
            </a:r>
            <a:r>
              <a:rPr lang="es-ES" sz="1400" dirty="0">
                <a:solidFill>
                  <a:prstClr val="black"/>
                </a:solidFill>
              </a:rPr>
              <a:t>realiza </a:t>
            </a:r>
            <a:r>
              <a:rPr kumimoji="0" lang="es-E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gestiones de apoyo a las diversas Dependencias M</a:t>
            </a:r>
            <a:r>
              <a:rPr lang="es-ES" sz="1400" dirty="0" err="1">
                <a:solidFill>
                  <a:prstClr val="black"/>
                </a:solidFill>
              </a:rPr>
              <a:t>unicipales</a:t>
            </a:r>
            <a:r>
              <a:rPr lang="es-ES" sz="1400" dirty="0">
                <a:solidFill>
                  <a:prstClr val="black"/>
                </a:solidFill>
              </a:rPr>
              <a:t>, así como en los eventos oficiales Municipales</a:t>
            </a:r>
            <a:r>
              <a:rPr kumimoji="0" lang="es-E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.</a:t>
            </a: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_tradnl" sz="1400" dirty="0"/>
              <a:t>En su nivel Componente “Porcentaje de Gestiones Realizadas”(PGER) se supera la meta establecida con un logro del </a:t>
            </a:r>
            <a:r>
              <a:rPr lang="es-ES_tradnl" sz="1400" b="1" dirty="0"/>
              <a:t>119.84% </a:t>
            </a:r>
            <a:r>
              <a:rPr lang="es-ES_tradnl" sz="1400" dirty="0"/>
              <a:t>al realizar 1,256 gestiones de las 1,048 programadas.</a:t>
            </a:r>
            <a:endParaRPr lang="es-ES" sz="14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MX" sz="1400" b="1" dirty="0">
                <a:solidFill>
                  <a:prstClr val="black"/>
                </a:solidFill>
              </a:rPr>
              <a:t>   </a:t>
            </a: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73A3BD20-A974-324E-08B3-AAD034A84895}"/>
              </a:ext>
            </a:extLst>
          </p:cNvPr>
          <p:cNvSpPr txBox="1"/>
          <p:nvPr/>
        </p:nvSpPr>
        <p:spPr>
          <a:xfrm>
            <a:off x="3228580" y="216629"/>
            <a:ext cx="5734839" cy="4378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OFICIALÍA MAYOR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600" dirty="0">
              <a:solidFill>
                <a:prstClr val="black"/>
              </a:solidFill>
            </a:endParaRPr>
          </a:p>
        </p:txBody>
      </p:sp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89538A3C-4969-4420-B8CA-7AD648B149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7118536"/>
              </p:ext>
            </p:extLst>
          </p:nvPr>
        </p:nvGraphicFramePr>
        <p:xfrm>
          <a:off x="583133" y="2295303"/>
          <a:ext cx="4732021" cy="43460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951634D7-40ED-46FE-B168-A371D93FDC2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4993201"/>
              </p:ext>
            </p:extLst>
          </p:nvPr>
        </p:nvGraphicFramePr>
        <p:xfrm>
          <a:off x="6333843" y="2295302"/>
          <a:ext cx="5275024" cy="43460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6728196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chemeClr val="accent6">
                <a:lumMod val="43000"/>
                <a:lumOff val="57000"/>
              </a:schemeClr>
            </a:gs>
            <a:gs pos="77000">
              <a:schemeClr val="accent5">
                <a:lumMod val="0"/>
                <a:lumOff val="100000"/>
              </a:schemeClr>
            </a:gs>
            <a:gs pos="0">
              <a:schemeClr val="accent5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807598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5975268" y="557784"/>
            <a:ext cx="5734839" cy="26868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" sz="1400" b="1" dirty="0">
                <a:solidFill>
                  <a:prstClr val="black"/>
                </a:solidFill>
              </a:rPr>
              <a:t>ACTIVIDADES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MX" sz="1400" dirty="0">
                <a:solidFill>
                  <a:prstClr val="black"/>
                </a:solidFill>
              </a:rPr>
              <a:t>Esta Dirección se compone de 7 indicadores; en 3 de ellos, se superó la meta establecida, correspondientes a; las solicitudes administrativas atendidas, con el </a:t>
            </a:r>
            <a:r>
              <a:rPr lang="es-MX" sz="1400" b="1" dirty="0">
                <a:solidFill>
                  <a:prstClr val="black"/>
                </a:solidFill>
              </a:rPr>
              <a:t>121%</a:t>
            </a:r>
            <a:r>
              <a:rPr lang="es-MX" sz="1400" dirty="0">
                <a:solidFill>
                  <a:prstClr val="black"/>
                </a:solidFill>
              </a:rPr>
              <a:t>, al atender 605 solicitudes, frente a las 500 programadas; en la integración de expedientes con el </a:t>
            </a:r>
            <a:r>
              <a:rPr lang="es-MX" sz="1400" b="1" dirty="0">
                <a:solidFill>
                  <a:prstClr val="black"/>
                </a:solidFill>
              </a:rPr>
              <a:t>108%</a:t>
            </a:r>
            <a:r>
              <a:rPr lang="es-MX" sz="1400" dirty="0">
                <a:solidFill>
                  <a:prstClr val="black"/>
                </a:solidFill>
              </a:rPr>
              <a:t>, realizando 108 de 100 integraciones contempladas; y con el </a:t>
            </a:r>
            <a:r>
              <a:rPr lang="es-MX" sz="1400" b="1" dirty="0">
                <a:solidFill>
                  <a:prstClr val="black"/>
                </a:solidFill>
              </a:rPr>
              <a:t>107.27%</a:t>
            </a:r>
            <a:r>
              <a:rPr lang="es-MX" sz="1400" dirty="0">
                <a:solidFill>
                  <a:prstClr val="black"/>
                </a:solidFill>
              </a:rPr>
              <a:t> en el indicador de asistencia de siniestros, al atender 59 siniestros de los 55 proyectados. Por otro lado, en el indicador de solicitudes de vehículos atendidos, se cumplió con el </a:t>
            </a:r>
            <a:r>
              <a:rPr lang="es-MX" sz="1400" b="1" dirty="0">
                <a:solidFill>
                  <a:prstClr val="black"/>
                </a:solidFill>
              </a:rPr>
              <a:t>100%</a:t>
            </a:r>
            <a:r>
              <a:rPr lang="es-MX" sz="1400" dirty="0">
                <a:solidFill>
                  <a:prstClr val="black"/>
                </a:solidFill>
              </a:rPr>
              <a:t> de la meta, atendiendo las 12 solicitudes planeadas; en lo referente a las Requisiciones para Eventos Atendidos se logra el </a:t>
            </a:r>
            <a:r>
              <a:rPr lang="es-MX" sz="1400" b="1" dirty="0">
                <a:solidFill>
                  <a:prstClr val="black"/>
                </a:solidFill>
              </a:rPr>
              <a:t>94.28% </a:t>
            </a:r>
            <a:r>
              <a:rPr lang="es-MX" sz="1400" dirty="0">
                <a:solidFill>
                  <a:prstClr val="black"/>
                </a:solidFill>
              </a:rPr>
              <a:t>de cumplimiento, al realizar 33 de 35 requisiciones; y en este trimestre, el indicador “Solicitudes de Pago Elaboradas” no tiene avance, debido a que no se </a:t>
            </a:r>
            <a:r>
              <a:rPr lang="es-MX" sz="1400" dirty="0" err="1">
                <a:solidFill>
                  <a:prstClr val="black"/>
                </a:solidFill>
              </a:rPr>
              <a:t>aperturó</a:t>
            </a:r>
            <a:r>
              <a:rPr lang="es-MX" sz="1400" dirty="0">
                <a:solidFill>
                  <a:prstClr val="black"/>
                </a:solidFill>
              </a:rPr>
              <a:t> en tiempo el Sistema OPERGOB, por lo que no se logró concretar las solicitudes de pago programadas. 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MX" sz="1400" dirty="0">
                <a:solidFill>
                  <a:prstClr val="black"/>
                </a:solidFill>
              </a:rPr>
              <a:t> </a:t>
            </a: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2DB77BF-46B0-86DB-08FD-9E7404F94BBC}"/>
              </a:ext>
            </a:extLst>
          </p:cNvPr>
          <p:cNvSpPr txBox="1"/>
          <p:nvPr/>
        </p:nvSpPr>
        <p:spPr>
          <a:xfrm>
            <a:off x="552231" y="557784"/>
            <a:ext cx="4353540" cy="17098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COMPONENTE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_tradnl" sz="1400" dirty="0"/>
              <a:t>En su Componente “</a:t>
            </a:r>
            <a:r>
              <a:rPr lang="es-MX" sz="1400" dirty="0"/>
              <a:t>Porcentaje de los Recursos Materiales y Servicios Suministrados</a:t>
            </a:r>
            <a:r>
              <a:rPr lang="es-ES_tradnl" sz="1400" dirty="0"/>
              <a:t>”(PRMS) se logró un avance trimestral del </a:t>
            </a:r>
            <a:r>
              <a:rPr lang="es-ES_tradnl" sz="1400" b="1" dirty="0"/>
              <a:t>97.63%,</a:t>
            </a:r>
            <a:r>
              <a:rPr lang="es-ES_tradnl" sz="1400" dirty="0"/>
              <a:t> realizando 1,055,140 gestiones de las 1,080,707 programadas.</a:t>
            </a:r>
            <a:endParaRPr lang="es-ES" sz="1400" b="1" dirty="0">
              <a:solidFill>
                <a:prstClr val="black"/>
              </a:solidFill>
              <a:latin typeface="Calibri" panose="020F0502020204030204"/>
            </a:endParaRP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endParaRPr kumimoji="0" lang="es-E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2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BD0AF229-D747-EBEB-6ED8-3B26E8DBA379}"/>
              </a:ext>
            </a:extLst>
          </p:cNvPr>
          <p:cNvSpPr txBox="1"/>
          <p:nvPr/>
        </p:nvSpPr>
        <p:spPr>
          <a:xfrm>
            <a:off x="3228580" y="162770"/>
            <a:ext cx="5734839" cy="2632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DE RECURSOS MATERIALES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600" dirty="0">
              <a:solidFill>
                <a:prstClr val="black"/>
              </a:solidFill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4A3A43F3-1520-4543-8F3D-9FA9157FB4B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35324718"/>
              </p:ext>
            </p:extLst>
          </p:nvPr>
        </p:nvGraphicFramePr>
        <p:xfrm>
          <a:off x="266047" y="2267593"/>
          <a:ext cx="4925907" cy="41444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62F39659-62BC-47C5-AB8B-0EFA979850C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93725649"/>
              </p:ext>
            </p:extLst>
          </p:nvPr>
        </p:nvGraphicFramePr>
        <p:xfrm>
          <a:off x="5975268" y="3376403"/>
          <a:ext cx="5735707" cy="34815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9621173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chemeClr val="accent6">
                <a:lumMod val="43000"/>
                <a:lumOff val="57000"/>
              </a:schemeClr>
            </a:gs>
            <a:gs pos="77000">
              <a:schemeClr val="accent5">
                <a:lumMod val="0"/>
                <a:lumOff val="100000"/>
              </a:schemeClr>
            </a:gs>
            <a:gs pos="0">
              <a:schemeClr val="accent5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807598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714961" y="2325090"/>
            <a:ext cx="4244612" cy="31102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" sz="1600" b="1" dirty="0">
                <a:solidFill>
                  <a:prstClr val="black"/>
                </a:solidFill>
              </a:rPr>
              <a:t>ACTIVIDAD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“Porcentaje de </a:t>
            </a:r>
            <a:r>
              <a:rPr lang="es-ES" sz="1600" b="1" dirty="0">
                <a:solidFill>
                  <a:prstClr val="black"/>
                </a:solidFill>
              </a:rPr>
              <a:t>Combustible Suministrado”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R="0" lvl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lang="es-ES_tradnl" sz="1600" dirty="0"/>
              <a:t>El séptimo indicador correspondiente al Porcentaje de Combustible Suministrado, en éste se logró el </a:t>
            </a:r>
            <a:r>
              <a:rPr lang="es-ES_tradnl" sz="1600" b="1" dirty="0"/>
              <a:t>97.62%</a:t>
            </a:r>
            <a:r>
              <a:rPr lang="es-ES_tradnl" sz="1600" dirty="0"/>
              <a:t> de cumplimiento, respecto a la meta, al suministrar 1,054,323 litros de combustible de un total de 1,080,000 programados.</a:t>
            </a:r>
            <a:endParaRPr lang="es-ES" sz="12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2E26F96-492D-4700-0CC4-4606E7EC545B}"/>
              </a:ext>
            </a:extLst>
          </p:cNvPr>
          <p:cNvSpPr txBox="1"/>
          <p:nvPr/>
        </p:nvSpPr>
        <p:spPr>
          <a:xfrm>
            <a:off x="3228580" y="339824"/>
            <a:ext cx="5734839" cy="2632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DE RECURSOS MATERIALES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600" dirty="0">
              <a:solidFill>
                <a:prstClr val="black"/>
              </a:solidFill>
            </a:endParaRP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B3F4123E-58DC-4856-8285-B8ABCDADF97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1593145"/>
              </p:ext>
            </p:extLst>
          </p:nvPr>
        </p:nvGraphicFramePr>
        <p:xfrm>
          <a:off x="5711085" y="1323348"/>
          <a:ext cx="5125637" cy="51137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969873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866102" y="116249"/>
            <a:ext cx="836091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Evidencias Fotográficas</a:t>
            </a:r>
          </a:p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de Recursos Materiales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B7AB33F1-1618-EAC9-351D-1A97DF5F82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9793" y="1527810"/>
            <a:ext cx="3449173" cy="519762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3D663403-6CF0-80B1-1EFA-E1CD54FF05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033" y="1527810"/>
            <a:ext cx="4083509" cy="229585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EBDB5257-C9F0-46E3-7BF8-11E3D9ACC96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996" b="14348"/>
          <a:stretch/>
        </p:blipFill>
        <p:spPr>
          <a:xfrm>
            <a:off x="200538" y="3934944"/>
            <a:ext cx="4083509" cy="279049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7489F139-1760-739C-701C-F1207F06DEB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36105" b="18426"/>
          <a:stretch/>
        </p:blipFill>
        <p:spPr>
          <a:xfrm>
            <a:off x="4450855" y="1527810"/>
            <a:ext cx="3880569" cy="229585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6D3842D9-539B-0A9E-B53B-276ED1E7258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22278"/>
          <a:stretch/>
        </p:blipFill>
        <p:spPr>
          <a:xfrm rot="5400000">
            <a:off x="4995892" y="3389910"/>
            <a:ext cx="2790493" cy="388056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4435442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chemeClr val="accent6">
                <a:lumMod val="43000"/>
                <a:lumOff val="57000"/>
              </a:schemeClr>
            </a:gs>
            <a:gs pos="77000">
              <a:schemeClr val="accent5">
                <a:lumMod val="0"/>
                <a:lumOff val="100000"/>
              </a:schemeClr>
            </a:gs>
            <a:gs pos="0">
              <a:schemeClr val="accent5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807598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5904930" y="417927"/>
            <a:ext cx="5734839" cy="28267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" sz="1400" b="1" dirty="0">
                <a:solidFill>
                  <a:prstClr val="black"/>
                </a:solidFill>
              </a:rPr>
              <a:t>ACTIVIDADES</a:t>
            </a:r>
            <a:endParaRPr kumimoji="0" lang="es-E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R="0" lvl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lang="es-ES_tradnl" sz="1400" dirty="0"/>
              <a:t>Se logra el </a:t>
            </a:r>
            <a:r>
              <a:rPr lang="es-ES_tradnl" sz="1400" b="1" dirty="0"/>
              <a:t>100%</a:t>
            </a:r>
            <a:r>
              <a:rPr lang="es-ES_tradnl" sz="1400" dirty="0"/>
              <a:t> en el indicador “Mantenimiento de las Áreas”, al realizar el único mantenimiento programado; se supera la meta con el </a:t>
            </a:r>
            <a:r>
              <a:rPr lang="es-ES_tradnl" sz="1400" b="1" dirty="0"/>
              <a:t>102.80%</a:t>
            </a:r>
            <a:r>
              <a:rPr lang="es-ES_tradnl" sz="1400" dirty="0"/>
              <a:t> en “Expedientes Actualizados”, al actualizar 733 expedientes de los 713 contemplados; por otro lado, se logra el </a:t>
            </a:r>
            <a:r>
              <a:rPr lang="es-ES_tradnl" sz="1400" b="1" dirty="0"/>
              <a:t>70.26% </a:t>
            </a:r>
            <a:r>
              <a:rPr lang="es-ES_tradnl" sz="1400" dirty="0"/>
              <a:t>de cumplimiento en la actividad “Regulación de Bienes“ al realizar 501 regulaciones de las 713 programadas, derivado del nuevo procedimiento de entrega de cédulas catastrales; se realiza el </a:t>
            </a:r>
            <a:r>
              <a:rPr lang="es-ES_tradnl" sz="1400" b="1" dirty="0"/>
              <a:t>74.19%</a:t>
            </a:r>
            <a:r>
              <a:rPr lang="es-ES_tradnl" sz="1400" dirty="0"/>
              <a:t> en “Evaluaciones basadas en Auditoría”, ya que se obtuvo un avance de 23 evaluaciones frente a las 31 contempladas, debido a que solamente se pudieron atender las evaluaciones de las áreas en el interior del recinto del H. Ayuntamiento; por su parte, en los indicadores “Claves de Bienes Generadas” y “Resguardos e Inventarios”,</a:t>
            </a:r>
            <a:r>
              <a:rPr lang="es-ES_tradnl" sz="1400" b="1" dirty="0"/>
              <a:t> </a:t>
            </a:r>
            <a:r>
              <a:rPr lang="es-ES_tradnl" sz="1400" dirty="0"/>
              <a:t>únicamente</a:t>
            </a:r>
            <a:r>
              <a:rPr lang="es-ES_tradnl" sz="1400" b="1" dirty="0"/>
              <a:t> </a:t>
            </a:r>
            <a:r>
              <a:rPr lang="es-ES_tradnl" sz="1400" dirty="0"/>
              <a:t>se alcanza el </a:t>
            </a:r>
            <a:r>
              <a:rPr lang="es-ES_tradnl" sz="1400" b="1" dirty="0"/>
              <a:t>28.40% </a:t>
            </a:r>
            <a:r>
              <a:rPr lang="es-ES_tradnl" sz="1400" dirty="0"/>
              <a:t>de cumplimiento, en ambos indicadores, toda vez que se realizaron solo 142 adquisiciones de las 500 proyectadas, debido </a:t>
            </a:r>
            <a:r>
              <a:rPr kumimoji="0" lang="es-MX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que no se </a:t>
            </a:r>
            <a:r>
              <a:rPr kumimoji="0" lang="es-MX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aperturó</a:t>
            </a:r>
            <a:r>
              <a:rPr kumimoji="0" lang="es-MX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en tiempo el Sistema OPERGOB.</a:t>
            </a:r>
            <a:endParaRPr kumimoji="0" lang="es-E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2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2DB77BF-46B0-86DB-08FD-9E7404F94BBC}"/>
              </a:ext>
            </a:extLst>
          </p:cNvPr>
          <p:cNvSpPr txBox="1"/>
          <p:nvPr/>
        </p:nvSpPr>
        <p:spPr>
          <a:xfrm>
            <a:off x="411891" y="353619"/>
            <a:ext cx="4353540" cy="1613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COMPONENTE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_tradnl" sz="1400" dirty="0"/>
              <a:t>En el Componente “</a:t>
            </a:r>
            <a:r>
              <a:rPr lang="es-MX" sz="1400" dirty="0"/>
              <a:t>Porcentaje de Avance en las Operaciones de Resguardo y Control</a:t>
            </a:r>
            <a:r>
              <a:rPr lang="es-ES_tradnl" sz="1400" dirty="0"/>
              <a:t>” (PAORC) se logró un avance trimestral del </a:t>
            </a:r>
            <a:r>
              <a:rPr lang="es-ES_tradnl" sz="1400" b="1" dirty="0"/>
              <a:t>62.73%</a:t>
            </a:r>
            <a:r>
              <a:rPr lang="es-ES_tradnl" sz="1400" dirty="0"/>
              <a:t> realizando 1,542 operaciones de 2,458 programadas, esto derivado de que los indicadores “Claves de Bienes Generadas” y “Resguardos e Inventarios” alcanzaron solo el 28.40% de logro.</a:t>
            </a:r>
            <a:endParaRPr lang="es-ES" sz="14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endParaRPr kumimoji="0" lang="es-E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2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D1086707-97E2-2911-77F7-90C74AA90580}"/>
              </a:ext>
            </a:extLst>
          </p:cNvPr>
          <p:cNvSpPr txBox="1"/>
          <p:nvPr/>
        </p:nvSpPr>
        <p:spPr>
          <a:xfrm>
            <a:off x="3228580" y="112643"/>
            <a:ext cx="5734839" cy="2632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DE PATRIMONIO MUNICIPAL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600" dirty="0">
              <a:solidFill>
                <a:prstClr val="black"/>
              </a:solidFill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7B5B4B8A-0152-4BFE-B3DE-9F12887F4E4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7785570"/>
              </p:ext>
            </p:extLst>
          </p:nvPr>
        </p:nvGraphicFramePr>
        <p:xfrm>
          <a:off x="7828" y="2356945"/>
          <a:ext cx="5052903" cy="41474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30C9DBA0-BEF7-4D0D-A1C5-A710B05278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7765670"/>
              </p:ext>
            </p:extLst>
          </p:nvPr>
        </p:nvGraphicFramePr>
        <p:xfrm>
          <a:off x="5672521" y="3613356"/>
          <a:ext cx="5967248" cy="313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7119781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866102" y="116249"/>
            <a:ext cx="836091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Evidencias Fotográficas</a:t>
            </a:r>
          </a:p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de Patrimonio Municipal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1AAC6FFC-698B-FB99-0AB2-A17F4F40ED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953" y="1527810"/>
            <a:ext cx="3699456" cy="223172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B1173C20-F5D4-AE27-43DB-C5708B945EA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3341" y="3941080"/>
            <a:ext cx="3915810" cy="278587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C2118215-DA98-33D8-CAB3-6757392DABC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4644" y="3941081"/>
            <a:ext cx="4043986" cy="27858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D76303C4-F341-FD48-E18E-E1D911D16C7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" t="1735" r="46162" b="14897"/>
          <a:stretch/>
        </p:blipFill>
        <p:spPr bwMode="auto">
          <a:xfrm>
            <a:off x="153370" y="3941080"/>
            <a:ext cx="3746623" cy="278587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C246C798-BEDA-67C9-F745-DBF39D0EE48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91" b="33468"/>
          <a:stretch/>
        </p:blipFill>
        <p:spPr bwMode="auto">
          <a:xfrm>
            <a:off x="3977640" y="1527811"/>
            <a:ext cx="3951511" cy="223172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DB37C187-88B5-CD8E-CAE7-1B08423A143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4643" y="1527810"/>
            <a:ext cx="3951511" cy="223172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9426745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chemeClr val="accent6">
                <a:lumMod val="43000"/>
                <a:lumOff val="57000"/>
              </a:schemeClr>
            </a:gs>
            <a:gs pos="77000">
              <a:schemeClr val="accent5">
                <a:lumMod val="0"/>
                <a:lumOff val="100000"/>
              </a:schemeClr>
            </a:gs>
            <a:gs pos="0">
              <a:schemeClr val="accent5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807598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5567496" y="539842"/>
            <a:ext cx="6316453" cy="28891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" sz="1400" b="1" dirty="0">
                <a:solidFill>
                  <a:prstClr val="black"/>
                </a:solidFill>
              </a:rPr>
              <a:t>ACTIVIDADES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E</a:t>
            </a:r>
            <a:r>
              <a:rPr lang="es-MX" sz="1400" dirty="0">
                <a:solidFill>
                  <a:prstClr val="black"/>
                </a:solidFill>
              </a:rPr>
              <a:t>n la actividad de Cursos de Capacitación Integral Institucional, se </a:t>
            </a:r>
            <a:r>
              <a:rPr kumimoji="0" lang="es-MX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impartieron 3</a:t>
            </a:r>
            <a:r>
              <a:rPr lang="es-MX" sz="1400" dirty="0">
                <a:solidFill>
                  <a:prstClr val="black"/>
                </a:solidFill>
              </a:rPr>
              <a:t>1</a:t>
            </a:r>
            <a:r>
              <a:rPr kumimoji="0" lang="es-MX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cursos de los </a:t>
            </a:r>
            <a:r>
              <a:rPr lang="es-MX" sz="1400" dirty="0">
                <a:solidFill>
                  <a:prstClr val="black"/>
                </a:solidFill>
              </a:rPr>
              <a:t>37</a:t>
            </a:r>
            <a:r>
              <a:rPr kumimoji="0" lang="es-MX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que estaban programados, obteniendo un porcentaje de cumplimiento del </a:t>
            </a:r>
            <a:r>
              <a:rPr lang="es-MX" sz="1400" b="1" dirty="0">
                <a:solidFill>
                  <a:prstClr val="black"/>
                </a:solidFill>
              </a:rPr>
              <a:t>83.78</a:t>
            </a:r>
            <a:r>
              <a: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%</a:t>
            </a:r>
            <a:r>
              <a:rPr lang="es-MX" sz="1400" b="1" dirty="0">
                <a:solidFill>
                  <a:prstClr val="black"/>
                </a:solidFill>
              </a:rPr>
              <a:t>, </a:t>
            </a:r>
            <a:r>
              <a:rPr lang="es-MX" sz="1400" dirty="0">
                <a:solidFill>
                  <a:prstClr val="black"/>
                </a:solidFill>
              </a:rPr>
              <a:t>por</a:t>
            </a:r>
            <a:r>
              <a:rPr lang="es-MX" sz="1400" b="1" dirty="0">
                <a:solidFill>
                  <a:prstClr val="black"/>
                </a:solidFill>
              </a:rPr>
              <a:t> </a:t>
            </a:r>
            <a:r>
              <a:rPr lang="es-MX" sz="1400" dirty="0">
                <a:solidFill>
                  <a:prstClr val="black"/>
                </a:solidFill>
              </a:rPr>
              <a:t>razones de poca participación en el mes de enero, debido al período vacacional.</a:t>
            </a:r>
            <a:endParaRPr kumimoji="0" lang="es-MX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00"/>
              </a:highlight>
              <a:uLnTx/>
              <a:uFillTx/>
              <a:ea typeface="+mn-ea"/>
              <a:cs typeface="+mn-cs"/>
            </a:endParaRPr>
          </a:p>
          <a:p>
            <a:pPr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400" dirty="0">
                <a:solidFill>
                  <a:prstClr val="black"/>
                </a:solidFill>
              </a:rPr>
              <a:t>En lo que respecta a la actividad de convenios de colaboración</a:t>
            </a:r>
            <a:r>
              <a:rPr lang="es-MX" sz="1400" b="1" dirty="0">
                <a:solidFill>
                  <a:prstClr val="black"/>
                </a:solidFill>
              </a:rPr>
              <a:t>, </a:t>
            </a:r>
            <a:r>
              <a:rPr lang="es-MX" sz="1400" dirty="0">
                <a:solidFill>
                  <a:prstClr val="black"/>
                </a:solidFill>
              </a:rPr>
              <a:t>se firmó 1 convenio de los 3 programados, obteniendo un avance del </a:t>
            </a:r>
            <a:r>
              <a:rPr lang="es-MX" sz="1400" b="1" dirty="0">
                <a:solidFill>
                  <a:prstClr val="black"/>
                </a:solidFill>
              </a:rPr>
              <a:t>33.33% </a:t>
            </a:r>
            <a:r>
              <a:rPr lang="es-MX" sz="1400" dirty="0">
                <a:solidFill>
                  <a:prstClr val="black"/>
                </a:solidFill>
              </a:rPr>
              <a:t>de la meta, debido a que no se lograron concretar los convenios con la Universidad Metropolitana, Henbord, y la UNID por situaciones ajenas al ICCAL.</a:t>
            </a:r>
            <a:endParaRPr lang="es-ES" sz="1400" dirty="0">
              <a:solidFill>
                <a:prstClr val="black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MX" sz="1400" dirty="0">
                <a:solidFill>
                  <a:prstClr val="black"/>
                </a:solidFill>
              </a:rPr>
              <a:t>Por otro lado, en este trimestre, se </a:t>
            </a:r>
            <a:r>
              <a:rPr kumimoji="0" lang="es-MX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evaluaron a 3</a:t>
            </a:r>
            <a:r>
              <a:rPr lang="es-MX" sz="1400" dirty="0">
                <a:solidFill>
                  <a:prstClr val="black"/>
                </a:solidFill>
              </a:rPr>
              <a:t>47</a:t>
            </a:r>
            <a:r>
              <a:rPr kumimoji="0" lang="es-MX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personas servidor</a:t>
            </a:r>
            <a:r>
              <a:rPr lang="es-MX" sz="1400" dirty="0">
                <a:solidFill>
                  <a:prstClr val="black"/>
                </a:solidFill>
              </a:rPr>
              <a:t>a</a:t>
            </a:r>
            <a:r>
              <a:rPr kumimoji="0" lang="es-MX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s públicas </a:t>
            </a:r>
            <a:r>
              <a:rPr lang="es-MX" sz="1400" dirty="0">
                <a:solidFill>
                  <a:prstClr val="black"/>
                </a:solidFill>
              </a:rPr>
              <a:t>de las 250 programadas, por tal motivo se logró superar la meta con el </a:t>
            </a:r>
            <a:r>
              <a:rPr lang="es-MX" sz="1400" b="1" dirty="0">
                <a:solidFill>
                  <a:prstClr val="black"/>
                </a:solidFill>
              </a:rPr>
              <a:t>138.80% </a:t>
            </a:r>
            <a:r>
              <a:rPr lang="es-MX" sz="1400" dirty="0">
                <a:solidFill>
                  <a:prstClr val="black"/>
                </a:solidFill>
              </a:rPr>
              <a:t>de cumplimiento.</a:t>
            </a:r>
            <a:endParaRPr kumimoji="0" lang="es-ES_tradnl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2DB77BF-46B0-86DB-08FD-9E7404F94BBC}"/>
              </a:ext>
            </a:extLst>
          </p:cNvPr>
          <p:cNvSpPr txBox="1"/>
          <p:nvPr/>
        </p:nvSpPr>
        <p:spPr>
          <a:xfrm>
            <a:off x="308051" y="542251"/>
            <a:ext cx="4597720" cy="17098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COMPONENTE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endParaRPr kumimoji="0" lang="es-ES" sz="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_tradnl" sz="1400" dirty="0"/>
              <a:t>En el Componente</a:t>
            </a:r>
            <a:r>
              <a:rPr lang="es-ES_tradnl" sz="1400" b="1" dirty="0"/>
              <a:t> </a:t>
            </a:r>
            <a:r>
              <a:rPr lang="es-ES_tradnl" sz="1400" dirty="0"/>
              <a:t>“</a:t>
            </a:r>
            <a:r>
              <a:rPr lang="es-MX" sz="1400" dirty="0"/>
              <a:t>Porcentaje de integrantes del Personal Municipal Profesionalizado</a:t>
            </a:r>
            <a:r>
              <a:rPr lang="es-ES_tradnl" sz="1400" dirty="0"/>
              <a:t>” (PPMP) se logra el </a:t>
            </a:r>
            <a:r>
              <a:rPr lang="es-ES_tradnl" sz="1400" b="1" dirty="0"/>
              <a:t>172.25% </a:t>
            </a:r>
            <a:r>
              <a:rPr lang="es-ES_tradnl" sz="1400" dirty="0"/>
              <a:t>de  avance trimestral al profesionalizar a 689 personas servidoras públicas de las 400 contempladas en el trimestre.</a:t>
            </a: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2D80199B-C8A0-F90C-C0C1-989607479404}"/>
              </a:ext>
            </a:extLst>
          </p:cNvPr>
          <p:cNvSpPr txBox="1"/>
          <p:nvPr/>
        </p:nvSpPr>
        <p:spPr>
          <a:xfrm>
            <a:off x="3228580" y="108077"/>
            <a:ext cx="5734839" cy="2632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INSTITUTO DE CAPACITACIÓN EN CALIDAD (ICCAL)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600" dirty="0">
              <a:solidFill>
                <a:prstClr val="black"/>
              </a:solidFill>
            </a:endParaRPr>
          </a:p>
        </p:txBody>
      </p:sp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5FB1CB63-1B95-4965-A0F7-F1F3CBFDA44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47466230"/>
              </p:ext>
            </p:extLst>
          </p:nvPr>
        </p:nvGraphicFramePr>
        <p:xfrm>
          <a:off x="306718" y="2282513"/>
          <a:ext cx="4793427" cy="4299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Gráfico 8">
            <a:extLst>
              <a:ext uri="{FF2B5EF4-FFF2-40B4-BE49-F238E27FC236}">
                <a16:creationId xmlns:a16="http://schemas.microsoft.com/office/drawing/2014/main" id="{88D06F30-0058-4EC7-AA5A-13AA8AE9205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2019294"/>
              </p:ext>
            </p:extLst>
          </p:nvPr>
        </p:nvGraphicFramePr>
        <p:xfrm>
          <a:off x="5599692" y="3038168"/>
          <a:ext cx="5980746" cy="35439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3908656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Tema de Office">
  <a:themeElements>
    <a:clrScheme name="Naranja rojo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aranja rojo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Naranja rojo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ppt/theme/themeOverride2.xml><?xml version="1.0" encoding="utf-8"?>
<a:themeOverride xmlns:a="http://schemas.openxmlformats.org/drawingml/2006/main">
  <a:clrScheme name="Naranja rojo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ppt/theme/themeOverride3.xml><?xml version="1.0" encoding="utf-8"?>
<a:themeOverride xmlns:a="http://schemas.openxmlformats.org/drawingml/2006/main">
  <a:clrScheme name="Naranja rojo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ppt/theme/themeOverride4.xml><?xml version="1.0" encoding="utf-8"?>
<a:themeOverride xmlns:a="http://schemas.openxmlformats.org/drawingml/2006/main">
  <a:clrScheme name="Naranja rojo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ppt/theme/themeOverride5.xml><?xml version="1.0" encoding="utf-8"?>
<a:themeOverride xmlns:a="http://schemas.openxmlformats.org/drawingml/2006/main">
  <a:clrScheme name="Naranja rojo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ppt/theme/themeOverride6.xml><?xml version="1.0" encoding="utf-8"?>
<a:themeOverride xmlns:a="http://schemas.openxmlformats.org/drawingml/2006/main">
  <a:clrScheme name="Naranja rojo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ppt/theme/themeOverride7.xml><?xml version="1.0" encoding="utf-8"?>
<a:themeOverride xmlns:a="http://schemas.openxmlformats.org/drawingml/2006/main">
  <a:clrScheme name="Naranja rojo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ppt/theme/themeOverride8.xml><?xml version="1.0" encoding="utf-8"?>
<a:themeOverride xmlns:a="http://schemas.openxmlformats.org/drawingml/2006/main">
  <a:clrScheme name="Naranja rojo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ppt/theme/themeOverride9.xml><?xml version="1.0" encoding="utf-8"?>
<a:themeOverride xmlns:a="http://schemas.openxmlformats.org/drawingml/2006/main">
  <a:clrScheme name="Naranja rojo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19999</TotalTime>
  <Words>1840</Words>
  <Application>Microsoft Office PowerPoint</Application>
  <PresentationFormat>Panorámica</PresentationFormat>
  <Paragraphs>382</Paragraphs>
  <Slides>17</Slides>
  <Notes>7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2" baseType="lpstr">
      <vt:lpstr>Arial</vt:lpstr>
      <vt:lpstr>Arial Black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Enrique Eduardo Encalada Sánchez</dc:creator>
  <cp:lastModifiedBy>Unidad Jurídica CM</cp:lastModifiedBy>
  <cp:revision>364</cp:revision>
  <cp:lastPrinted>2021-08-02T16:59:29Z</cp:lastPrinted>
  <dcterms:created xsi:type="dcterms:W3CDTF">2021-04-16T16:11:05Z</dcterms:created>
  <dcterms:modified xsi:type="dcterms:W3CDTF">2025-06-24T17:00:09Z</dcterms:modified>
</cp:coreProperties>
</file>